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6" r:id="rId3"/>
  </p:sldMasterIdLst>
  <p:notesMasterIdLst>
    <p:notesMasterId r:id="rId33"/>
  </p:notesMasterIdLst>
  <p:sldIdLst>
    <p:sldId id="441" r:id="rId4"/>
    <p:sldId id="428" r:id="rId5"/>
    <p:sldId id="447" r:id="rId6"/>
    <p:sldId id="430" r:id="rId7"/>
    <p:sldId id="457" r:id="rId8"/>
    <p:sldId id="443" r:id="rId9"/>
    <p:sldId id="444" r:id="rId10"/>
    <p:sldId id="421" r:id="rId11"/>
    <p:sldId id="415" r:id="rId12"/>
    <p:sldId id="423" r:id="rId13"/>
    <p:sldId id="449" r:id="rId14"/>
    <p:sldId id="450" r:id="rId15"/>
    <p:sldId id="451" r:id="rId16"/>
    <p:sldId id="453" r:id="rId17"/>
    <p:sldId id="454" r:id="rId18"/>
    <p:sldId id="452" r:id="rId19"/>
    <p:sldId id="412" r:id="rId20"/>
    <p:sldId id="432" r:id="rId21"/>
    <p:sldId id="448" r:id="rId22"/>
    <p:sldId id="446" r:id="rId23"/>
    <p:sldId id="445" r:id="rId24"/>
    <p:sldId id="434" r:id="rId25"/>
    <p:sldId id="429" r:id="rId26"/>
    <p:sldId id="418" r:id="rId27"/>
    <p:sldId id="431" r:id="rId28"/>
    <p:sldId id="456" r:id="rId29"/>
    <p:sldId id="420" r:id="rId30"/>
    <p:sldId id="320" r:id="rId31"/>
    <p:sldId id="345"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79BD"/>
    <a:srgbClr val="CC281E"/>
    <a:srgbClr val="98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925" autoAdjust="0"/>
    <p:restoredTop sz="94757" autoAdjust="0"/>
  </p:normalViewPr>
  <p:slideViewPr>
    <p:cSldViewPr snapToGrid="0" snapToObjects="1">
      <p:cViewPr varScale="1">
        <p:scale>
          <a:sx n="75" d="100"/>
          <a:sy n="75" d="100"/>
        </p:scale>
        <p:origin x="176" y="17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0" d="100"/>
        <a:sy n="4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12/8/23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future rule of the world will go to a man (2:6-8a)</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This future rule of the world will go to Jesus via His atoning death as our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brother</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(2:8b-13)</a:t>
            </a:r>
            <a:r>
              <a:rPr lang="en-SG"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14</a:t>
            </a:fld>
            <a:endParaRPr lang="en-US">
              <a:solidFill>
                <a:prstClr val="black"/>
              </a:solidFill>
              <a:latin typeface="Calibri"/>
            </a:endParaRPr>
          </a:p>
        </p:txBody>
      </p:sp>
    </p:spTree>
    <p:extLst>
      <p:ext uri="{BB962C8B-B14F-4D97-AF65-F5344CB8AC3E}">
        <p14:creationId xmlns:p14="http://schemas.microsoft.com/office/powerpoint/2010/main" val="15799801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215433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CBC122-B764-E048-98A4-E5AA0C4939FD}" type="datetimeFigureOut">
              <a:rPr lang="en-US" smtClean="0">
                <a:solidFill>
                  <a:prstClr val="black">
                    <a:tint val="75000"/>
                  </a:prstClr>
                </a:solidFill>
                <a:latin typeface="Arial"/>
              </a:rPr>
              <a:pPr/>
              <a:t>12/8/23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2EE31FCF-74FF-AC43-9300-903400DE6EFF}"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7032951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CBC122-B764-E048-98A4-E5AA0C4939FD}" type="datetimeFigureOut">
              <a:rPr lang="en-US" smtClean="0">
                <a:solidFill>
                  <a:prstClr val="black">
                    <a:tint val="75000"/>
                  </a:prstClr>
                </a:solidFill>
                <a:latin typeface="Arial"/>
              </a:rPr>
              <a:pPr/>
              <a:t>12/8/23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2EE31FCF-74FF-AC43-9300-903400DE6EFF}"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1018034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CBC122-B764-E048-98A4-E5AA0C4939FD}" type="datetimeFigureOut">
              <a:rPr lang="en-US" smtClean="0">
                <a:solidFill>
                  <a:prstClr val="black">
                    <a:tint val="75000"/>
                  </a:prstClr>
                </a:solidFill>
                <a:latin typeface="Arial"/>
              </a:rPr>
              <a:pPr/>
              <a:t>12/8/23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2EE31FCF-74FF-AC43-9300-903400DE6EFF}"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5777224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CBC122-B764-E048-98A4-E5AA0C4939FD}" type="datetimeFigureOut">
              <a:rPr lang="en-US" smtClean="0">
                <a:solidFill>
                  <a:prstClr val="black">
                    <a:tint val="75000"/>
                  </a:prstClr>
                </a:solidFill>
                <a:latin typeface="Arial"/>
              </a:rPr>
              <a:pPr/>
              <a:t>12/8/23</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2EE31FCF-74FF-AC43-9300-903400DE6EFF}"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6536751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CBC122-B764-E048-98A4-E5AA0C4939FD}" type="datetimeFigureOut">
              <a:rPr lang="en-US" smtClean="0">
                <a:solidFill>
                  <a:prstClr val="black">
                    <a:tint val="75000"/>
                  </a:prstClr>
                </a:solidFill>
                <a:latin typeface="Arial"/>
              </a:rPr>
              <a:pPr/>
              <a:t>12/8/23</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2EE31FCF-74FF-AC43-9300-903400DE6EFF}"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0297698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CBC122-B764-E048-98A4-E5AA0C4939FD}" type="datetimeFigureOut">
              <a:rPr lang="en-US" smtClean="0">
                <a:solidFill>
                  <a:prstClr val="black">
                    <a:tint val="75000"/>
                  </a:prstClr>
                </a:solidFill>
                <a:latin typeface="Arial"/>
              </a:rPr>
              <a:pPr/>
              <a:t>12/8/23</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2EE31FCF-74FF-AC43-9300-903400DE6EFF}"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328005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CBC122-B764-E048-98A4-E5AA0C4939FD}" type="datetimeFigureOut">
              <a:rPr lang="en-US" smtClean="0">
                <a:solidFill>
                  <a:prstClr val="black">
                    <a:tint val="75000"/>
                  </a:prstClr>
                </a:solidFill>
                <a:latin typeface="Arial"/>
              </a:rPr>
              <a:pPr/>
              <a:t>12/8/23</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2EE31FCF-74FF-AC43-9300-903400DE6EFF}"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861807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CBC122-B764-E048-98A4-E5AA0C4939FD}" type="datetimeFigureOut">
              <a:rPr lang="en-US" smtClean="0">
                <a:solidFill>
                  <a:prstClr val="black">
                    <a:tint val="75000"/>
                  </a:prstClr>
                </a:solidFill>
                <a:latin typeface="Arial"/>
              </a:rPr>
              <a:pPr/>
              <a:t>12/8/23</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2EE31FCF-74FF-AC43-9300-903400DE6EFF}"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3784816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CBC122-B764-E048-98A4-E5AA0C4939FD}" type="datetimeFigureOut">
              <a:rPr lang="en-US" smtClean="0">
                <a:solidFill>
                  <a:prstClr val="black">
                    <a:tint val="75000"/>
                  </a:prstClr>
                </a:solidFill>
                <a:latin typeface="Arial"/>
              </a:rPr>
              <a:pPr/>
              <a:t>12/8/23</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2EE31FCF-74FF-AC43-9300-903400DE6EFF}"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2525960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CBC122-B764-E048-98A4-E5AA0C4939FD}" type="datetimeFigureOut">
              <a:rPr lang="en-US" smtClean="0">
                <a:solidFill>
                  <a:prstClr val="black">
                    <a:tint val="75000"/>
                  </a:prstClr>
                </a:solidFill>
                <a:latin typeface="Arial"/>
              </a:rPr>
              <a:pPr/>
              <a:t>12/8/23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2EE31FCF-74FF-AC43-9300-903400DE6EFF}"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4948092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CBC122-B764-E048-98A4-E5AA0C4939FD}" type="datetimeFigureOut">
              <a:rPr lang="en-US" smtClean="0">
                <a:solidFill>
                  <a:prstClr val="black">
                    <a:tint val="75000"/>
                  </a:prstClr>
                </a:solidFill>
                <a:latin typeface="Arial"/>
              </a:rPr>
              <a:pPr/>
              <a:t>12/8/23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2EE31FCF-74FF-AC43-9300-903400DE6EFF}"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6297542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auto">
              <a:spcBef>
                <a:spcPts val="0"/>
              </a:spcBef>
              <a:spcAft>
                <a:spcPts val="0"/>
              </a:spcAft>
              <a:defRPr>
                <a:latin typeface="Arial" pitchFamily="-107" charset="0"/>
                <a:ea typeface="ＭＳ Ｐゴシック" pitchFamily="-107" charset="-128"/>
                <a:cs typeface="ＭＳ Ｐゴシック" pitchFamily="-107" charset="-128"/>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Arial" pitchFamily="-107" charset="0"/>
                <a:ea typeface="ＭＳ Ｐゴシック" pitchFamily="-107" charset="-128"/>
                <a:cs typeface="ＭＳ Ｐゴシック" pitchFamily="-107"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F48CA1A-9DAB-F242-8321-A613ACF55E7D}" type="slidenum">
              <a:rPr lang="en-US"/>
              <a:pPr>
                <a:defRPr/>
              </a:pPr>
              <a:t>‹#›</a:t>
            </a:fld>
            <a:endParaRPr lang="en-US"/>
          </a:p>
        </p:txBody>
      </p:sp>
    </p:spTree>
    <p:extLst>
      <p:ext uri="{BB962C8B-B14F-4D97-AF65-F5344CB8AC3E}">
        <p14:creationId xmlns:p14="http://schemas.microsoft.com/office/powerpoint/2010/main" val="6445952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xfrm>
            <a:off x="685800" y="6248400"/>
            <a:ext cx="1905000" cy="457200"/>
          </a:xfrm>
        </p:spPr>
        <p:txBody>
          <a:bodyPr/>
          <a:lstStyle>
            <a:lvl1pPr defTabSz="914400">
              <a:defRPr sz="2400">
                <a:solidFill>
                  <a:srgbClr val="EAEAEA"/>
                </a:solidFill>
                <a:latin typeface="Times New Roman" charset="0"/>
                <a:ea typeface="ＭＳ Ｐゴシック" charset="0"/>
                <a:cs typeface="ＭＳ Ｐゴシック" charset="0"/>
              </a:defRPr>
            </a:lvl1pPr>
          </a:lstStyle>
          <a:p>
            <a:pPr>
              <a:defRPr/>
            </a:pPr>
            <a:endParaRPr lang="en-US"/>
          </a:p>
        </p:txBody>
      </p:sp>
      <p:sp>
        <p:nvSpPr>
          <p:cNvPr id="4" name="Rectangle 24"/>
          <p:cNvSpPr>
            <a:spLocks noGrp="1" noChangeArrowheads="1"/>
          </p:cNvSpPr>
          <p:nvPr>
            <p:ph type="ftr" sz="quarter" idx="11"/>
          </p:nvPr>
        </p:nvSpPr>
        <p:spPr>
          <a:xfrm>
            <a:off x="3124200" y="6248400"/>
            <a:ext cx="2895600" cy="457200"/>
          </a:xfrm>
        </p:spPr>
        <p:txBody>
          <a:bodyPr/>
          <a:lstStyle>
            <a:lvl1pPr defTabSz="914400">
              <a:defRPr sz="2400">
                <a:solidFill>
                  <a:srgbClr val="EAEAEA"/>
                </a:solidFill>
                <a:latin typeface="Times New Roman" charset="0"/>
                <a:ea typeface="ＭＳ Ｐゴシック" charset="0"/>
                <a:cs typeface="ＭＳ Ｐゴシック" charset="0"/>
              </a:defRPr>
            </a:lvl1pPr>
          </a:lstStyle>
          <a:p>
            <a:pPr>
              <a:defRPr/>
            </a:pPr>
            <a:endParaRPr lang="en-US"/>
          </a:p>
        </p:txBody>
      </p:sp>
      <p:sp>
        <p:nvSpPr>
          <p:cNvPr id="5" name="Rectangle 25"/>
          <p:cNvSpPr>
            <a:spLocks noGrp="1" noChangeArrowheads="1"/>
          </p:cNvSpPr>
          <p:nvPr>
            <p:ph type="sldNum" sz="quarter" idx="12"/>
          </p:nvPr>
        </p:nvSpPr>
        <p:spPr>
          <a:xfrm>
            <a:off x="6553200" y="6248400"/>
            <a:ext cx="1905000" cy="457200"/>
          </a:xfrm>
        </p:spPr>
        <p:txBody>
          <a:bodyPr/>
          <a:lstStyle>
            <a:lvl1pPr defTabSz="914400">
              <a:defRPr sz="2400">
                <a:solidFill>
                  <a:srgbClr val="EAEAEA"/>
                </a:solidFill>
                <a:latin typeface="Times New Roman" charset="0"/>
                <a:ea typeface="ＭＳ Ｐゴシック" charset="-128"/>
                <a:cs typeface="ＭＳ Ｐゴシック" charset="-128"/>
              </a:defRPr>
            </a:lvl1pPr>
          </a:lstStyle>
          <a:p>
            <a:pPr>
              <a:defRPr/>
            </a:pPr>
            <a:fld id="{FFF22604-7DDE-C847-948C-CD5A503E09BE}" type="slidenum">
              <a:rPr lang="en-US"/>
              <a:pPr>
                <a:defRPr/>
              </a:pPr>
              <a:t>‹#›</a:t>
            </a:fld>
            <a:endParaRPr lang="en-US"/>
          </a:p>
        </p:txBody>
      </p:sp>
    </p:spTree>
    <p:extLst>
      <p:ext uri="{BB962C8B-B14F-4D97-AF65-F5344CB8AC3E}">
        <p14:creationId xmlns:p14="http://schemas.microsoft.com/office/powerpoint/2010/main" val="189385017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CBC122-B764-E048-98A4-E5AA0C4939FD}" type="datetimeFigureOut">
              <a:rPr lang="en-US" smtClean="0">
                <a:solidFill>
                  <a:prstClr val="black">
                    <a:tint val="75000"/>
                  </a:prstClr>
                </a:solidFill>
                <a:latin typeface="Arial"/>
              </a:rPr>
              <a:pPr/>
              <a:t>12/8/23</a:t>
            </a:fld>
            <a:endParaRPr lang="en-US">
              <a:solidFill>
                <a:prstClr val="black">
                  <a:tint val="75000"/>
                </a:prstClr>
              </a:solidFill>
              <a:latin typeface="Aria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Aria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E31FCF-74FF-AC43-9300-903400DE6EFF}"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10798247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ＭＳ Ｐゴシック" charset="-128"/>
                <a:cs typeface="ＭＳ Ｐゴシック" charset="-128"/>
              </a:defRPr>
            </a:lvl1pPr>
          </a:lstStyle>
          <a:p>
            <a:pPr fontAlgn="base">
              <a:spcBef>
                <a:spcPct val="0"/>
              </a:spcBef>
              <a:spcAft>
                <a:spcPct val="0"/>
              </a:spcAft>
              <a:defRPr/>
            </a:pPr>
            <a:endParaRPr lang="en-US">
              <a:latin typeface="Aria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ＭＳ Ｐゴシック" charset="-128"/>
                <a:cs typeface="ＭＳ Ｐゴシック" charset="-128"/>
              </a:defRPr>
            </a:lvl1pPr>
          </a:lstStyle>
          <a:p>
            <a:pPr fontAlgn="base">
              <a:spcBef>
                <a:spcPct val="0"/>
              </a:spcBef>
              <a:spcAft>
                <a:spcPct val="0"/>
              </a:spcAft>
              <a:defRPr/>
            </a:pPr>
            <a:endParaRPr lang="en-US">
              <a:latin typeface="Aria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ＭＳ Ｐゴシック" charset="0"/>
              </a:defRPr>
            </a:lvl1pPr>
          </a:lstStyle>
          <a:p>
            <a:pPr fontAlgn="base">
              <a:spcBef>
                <a:spcPct val="0"/>
              </a:spcBef>
              <a:spcAft>
                <a:spcPct val="0"/>
              </a:spcAft>
              <a:defRPr/>
            </a:pPr>
            <a:fld id="{FEE60D7E-E062-F54C-BAD3-AD0EE1479543}" type="slidenum">
              <a:rPr lang="en-US">
                <a:latin typeface="Arial" charset="0"/>
                <a:ea typeface="ＭＳ Ｐゴシック" charset="0"/>
              </a:rPr>
              <a:pPr fontAlgn="base">
                <a:spcBef>
                  <a:spcPct val="0"/>
                </a:spcBef>
                <a:spcAft>
                  <a:spcPct val="0"/>
                </a:spcAft>
                <a:defRPr/>
              </a:pPr>
              <a:t>‹#›</a:t>
            </a:fld>
            <a:endParaRPr lang="en-US">
              <a:latin typeface="Arial" charset="0"/>
              <a:ea typeface="ＭＳ Ｐゴシック" charset="0"/>
            </a:endParaRPr>
          </a:p>
        </p:txBody>
      </p:sp>
    </p:spTree>
    <p:extLst>
      <p:ext uri="{BB962C8B-B14F-4D97-AF65-F5344CB8AC3E}">
        <p14:creationId xmlns:p14="http://schemas.microsoft.com/office/powerpoint/2010/main" val="2265583028"/>
      </p:ext>
    </p:extLst>
  </p:cSld>
  <p:clrMap bg1="lt1" tx1="dk1" bg2="lt2" tx2="dk2" accent1="accent1" accent2="accent2" accent3="accent3" accent4="accent4" accent5="accent5" accent6="accent6" hlink="hlink" folHlink="folHlink"/>
  <p:sldLayoutIdLst>
    <p:sldLayoutId id="2147483687" r:id="rId1"/>
    <p:sldLayoutId id="2147483688" r:id="rId2"/>
  </p:sldLayoutIdLst>
  <p:txStyles>
    <p:titleStyle>
      <a:lvl1pPr algn="ctr" rtl="0" eaLnBrk="0" fontAlgn="base" hangingPunct="0">
        <a:spcBef>
          <a:spcPct val="0"/>
        </a:spcBef>
        <a:spcAft>
          <a:spcPct val="0"/>
        </a:spcAft>
        <a:defRPr sz="4400" b="1">
          <a:solidFill>
            <a:srgbClr val="FFFFFF"/>
          </a:solidFill>
          <a:latin typeface="Arial"/>
          <a:ea typeface="ＭＳ Ｐゴシック" charset="-128"/>
          <a:cs typeface="Arial"/>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128"/>
          <a:cs typeface="ＭＳ Ｐゴシック" charset="-128"/>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128"/>
          <a:cs typeface="ＭＳ Ｐゴシック" charset="-128"/>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128"/>
          <a:cs typeface="ＭＳ Ｐゴシック" charset="-128"/>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7"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08000" y="381000"/>
            <a:ext cx="8128000" cy="6096000"/>
          </a:xfrm>
          <a:prstGeom prst="rect">
            <a:avLst/>
          </a:prstGeom>
        </p:spPr>
      </p:pic>
      <p:sp>
        <p:nvSpPr>
          <p:cNvPr id="8" name="Rectangle 2"/>
          <p:cNvSpPr txBox="1">
            <a:spLocks noChangeArrowheads="1"/>
          </p:cNvSpPr>
          <p:nvPr/>
        </p:nvSpPr>
        <p:spPr bwMode="auto">
          <a:xfrm>
            <a:off x="0" y="4941887"/>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i="1" dirty="0">
                <a:solidFill>
                  <a:srgbClr val="FFFFFF"/>
                </a:solidFill>
              </a:rPr>
              <a:t>Soteriology: God’s Rescue Program</a:t>
            </a:r>
            <a:r>
              <a:rPr lang="en-SG" sz="3200" i="1" dirty="0">
                <a:solidFill>
                  <a:srgbClr val="FFFFFF"/>
                </a:solidFill>
              </a:rPr>
              <a:t> </a:t>
            </a:r>
            <a:endParaRPr lang="en-US" sz="32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231709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The Extent of the Atonement</a:t>
            </a:r>
          </a:p>
        </p:txBody>
      </p:sp>
      <p:sp>
        <p:nvSpPr>
          <p:cNvPr id="3" name="Rectangle 2">
            <a:extLst>
              <a:ext uri="{FF2B5EF4-FFF2-40B4-BE49-F238E27FC236}">
                <a16:creationId xmlns:a16="http://schemas.microsoft.com/office/drawing/2014/main" id="{B7D746CA-4702-92F2-7427-3C2AD389465A}"/>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302722105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6511804"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638261" y="-14705"/>
            <a:ext cx="4505739" cy="6872705"/>
          </a:xfrm>
          <a:solidFill>
            <a:schemeClr val="tx1"/>
          </a:solidFill>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But there were also false prophets in Israel, just as there will be </a:t>
            </a:r>
            <a:r>
              <a:rPr lang="en-US" sz="3200" b="1" dirty="0">
                <a:solidFill>
                  <a:srgbClr val="FFFF00"/>
                </a:solidFill>
                <a:effectLst>
                  <a:glow rad="127000">
                    <a:schemeClr val="tx1"/>
                  </a:glow>
                </a:effectLst>
                <a:latin typeface="Arial" charset="0"/>
                <a:ea typeface="ＭＳ Ｐゴシック" charset="0"/>
                <a:cs typeface="ＭＳ Ｐゴシック" charset="0"/>
              </a:rPr>
              <a:t>false teachers</a:t>
            </a:r>
            <a:r>
              <a:rPr lang="en-US" sz="3200" b="1" dirty="0">
                <a:effectLst>
                  <a:glow rad="127000">
                    <a:schemeClr val="tx1"/>
                  </a:glow>
                </a:effectLst>
                <a:latin typeface="Arial" charset="0"/>
                <a:ea typeface="ＭＳ Ｐゴシック" charset="0"/>
                <a:cs typeface="ＭＳ Ｐゴシック" charset="0"/>
              </a:rPr>
              <a:t> among you. They will cleverly teach destructive heresies and even </a:t>
            </a:r>
            <a:r>
              <a:rPr lang="en-US" sz="3200" b="1" dirty="0">
                <a:solidFill>
                  <a:srgbClr val="FFFF00"/>
                </a:solidFill>
                <a:effectLst>
                  <a:glow rad="127000">
                    <a:schemeClr val="tx1"/>
                  </a:glow>
                </a:effectLst>
                <a:latin typeface="Arial" charset="0"/>
                <a:ea typeface="ＭＳ Ｐゴシック" charset="0"/>
                <a:cs typeface="ＭＳ Ｐゴシック" charset="0"/>
              </a:rPr>
              <a:t>deny the Master who bought them</a:t>
            </a:r>
            <a:r>
              <a:rPr lang="en-US" sz="3200" b="1" dirty="0">
                <a:effectLst>
                  <a:glow rad="127000">
                    <a:schemeClr val="tx1"/>
                  </a:glow>
                </a:effectLst>
                <a:latin typeface="Arial" charset="0"/>
                <a:ea typeface="ＭＳ Ｐゴシック" charset="0"/>
                <a:cs typeface="ＭＳ Ｐゴシック" charset="0"/>
              </a:rPr>
              <a:t>. In this way, they will bring sudden destruction on themselves</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(2 Peter 2:1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
        <p:nvSpPr>
          <p:cNvPr id="4" name="Text Box 27"/>
          <p:cNvSpPr txBox="1">
            <a:spLocks noChangeArrowheads="1"/>
          </p:cNvSpPr>
          <p:nvPr/>
        </p:nvSpPr>
        <p:spPr bwMode="auto">
          <a:xfrm>
            <a:off x="168173" y="137467"/>
            <a:ext cx="527007"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defTabSz="914400">
              <a:defRPr/>
            </a:pPr>
            <a:r>
              <a:rPr lang="en-US" altLang="zh-CN" b="1" kern="0" dirty="0">
                <a:solidFill>
                  <a:srgbClr val="FFFFFF"/>
                </a:solidFill>
                <a:latin typeface="Arial" charset="0"/>
              </a:rPr>
              <a:t>57</a:t>
            </a:r>
          </a:p>
        </p:txBody>
      </p:sp>
    </p:spTree>
    <p:extLst>
      <p:ext uri="{BB962C8B-B14F-4D97-AF65-F5344CB8AC3E}">
        <p14:creationId xmlns:p14="http://schemas.microsoft.com/office/powerpoint/2010/main" val="393958944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781300" y="927652"/>
            <a:ext cx="6362700" cy="3423478"/>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[Jesus] himself is the sacrifice that </a:t>
            </a:r>
            <a:r>
              <a:rPr lang="en-US" sz="3600" b="1" dirty="0">
                <a:solidFill>
                  <a:srgbClr val="FFFF00"/>
                </a:solidFill>
                <a:effectLst>
                  <a:glow rad="127000">
                    <a:schemeClr val="tx1"/>
                  </a:glow>
                </a:effectLst>
                <a:latin typeface="Arial" charset="0"/>
                <a:ea typeface="ＭＳ Ｐゴシック" charset="0"/>
                <a:cs typeface="ＭＳ Ｐゴシック" charset="0"/>
              </a:rPr>
              <a:t>atones for our sins</a:t>
            </a:r>
            <a:r>
              <a:rPr lang="en-US" sz="3600" b="1" dirty="0">
                <a:effectLst>
                  <a:glow rad="127000">
                    <a:schemeClr val="tx1"/>
                  </a:glow>
                </a:effectLst>
                <a:latin typeface="Arial" charset="0"/>
                <a:ea typeface="ＭＳ Ｐゴシック" charset="0"/>
                <a:cs typeface="ＭＳ Ｐゴシック" charset="0"/>
              </a:rPr>
              <a:t>—and not only our sins but the </a:t>
            </a:r>
            <a:r>
              <a:rPr lang="en-US" sz="3600" b="1" dirty="0">
                <a:solidFill>
                  <a:srgbClr val="FFFF00"/>
                </a:solidFill>
                <a:effectLst>
                  <a:glow rad="127000">
                    <a:schemeClr val="tx1"/>
                  </a:glow>
                </a:effectLst>
                <a:latin typeface="Arial" charset="0"/>
                <a:ea typeface="ＭＳ Ｐゴシック" charset="0"/>
                <a:cs typeface="ＭＳ Ｐゴシック" charset="0"/>
              </a:rPr>
              <a:t>sins of all the world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John 2:2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4" name="Picture 3"/>
          <p:cNvPicPr>
            <a:picLocks noChangeAspect="1"/>
          </p:cNvPicPr>
          <p:nvPr/>
        </p:nvPicPr>
        <p:blipFill>
          <a:blip r:embed="rId3"/>
          <a:stretch>
            <a:fillRect/>
          </a:stretch>
        </p:blipFill>
        <p:spPr>
          <a:xfrm>
            <a:off x="0" y="0"/>
            <a:ext cx="2781300" cy="3860800"/>
          </a:xfrm>
          <a:prstGeom prst="rect">
            <a:avLst/>
          </a:prstGeom>
        </p:spPr>
      </p:pic>
      <p:sp>
        <p:nvSpPr>
          <p:cNvPr id="5" name="Text Box 27"/>
          <p:cNvSpPr txBox="1">
            <a:spLocks noChangeArrowheads="1"/>
          </p:cNvSpPr>
          <p:nvPr/>
        </p:nvSpPr>
        <p:spPr bwMode="auto">
          <a:xfrm>
            <a:off x="8457448" y="87313"/>
            <a:ext cx="527007"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defTabSz="914400">
              <a:defRPr/>
            </a:pPr>
            <a:r>
              <a:rPr lang="en-US" altLang="zh-CN" b="1" kern="0" dirty="0">
                <a:solidFill>
                  <a:srgbClr val="FFFFFF"/>
                </a:solidFill>
                <a:latin typeface="Arial" charset="0"/>
              </a:rPr>
              <a:t>58</a:t>
            </a:r>
          </a:p>
        </p:txBody>
      </p:sp>
    </p:spTree>
    <p:extLst>
      <p:ext uri="{BB962C8B-B14F-4D97-AF65-F5344CB8AC3E}">
        <p14:creationId xmlns:p14="http://schemas.microsoft.com/office/powerpoint/2010/main" val="298456260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38868" y="0"/>
            <a:ext cx="280089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0"/>
            <a:ext cx="6362700" cy="6858000"/>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[God] wants everyone to be saved and to understand the truth.  </a:t>
            </a:r>
            <a:r>
              <a:rPr lang="en-US" sz="3600" b="1" baseline="30000" dirty="0">
                <a:effectLst>
                  <a:glow rad="127000">
                    <a:schemeClr val="tx1"/>
                  </a:glow>
                </a:effectLst>
                <a:latin typeface="Arial" charset="0"/>
                <a:ea typeface="ＭＳ Ｐゴシック" charset="0"/>
                <a:cs typeface="ＭＳ Ｐゴシック" charset="0"/>
              </a:rPr>
              <a:t>5</a:t>
            </a:r>
            <a:r>
              <a:rPr lang="en-US" sz="3600" b="1" dirty="0">
                <a:effectLst>
                  <a:glow rad="127000">
                    <a:schemeClr val="tx1"/>
                  </a:glow>
                </a:effectLst>
                <a:latin typeface="Arial" charset="0"/>
                <a:ea typeface="ＭＳ Ｐゴシック" charset="0"/>
                <a:cs typeface="ＭＳ Ｐゴシック" charset="0"/>
              </a:rPr>
              <a:t>For there is only one God and one Mediator who can reconcile God and humanity—the man Christ Jesus.  </a:t>
            </a:r>
            <a:r>
              <a:rPr lang="en-US" sz="3600" b="1" baseline="30000" dirty="0">
                <a:effectLst>
                  <a:glow rad="127000">
                    <a:schemeClr val="tx1"/>
                  </a:glow>
                </a:effectLst>
                <a:latin typeface="Arial" charset="0"/>
                <a:ea typeface="ＭＳ Ｐゴシック" charset="0"/>
                <a:cs typeface="ＭＳ Ｐゴシック" charset="0"/>
              </a:rPr>
              <a:t>6</a:t>
            </a:r>
            <a:r>
              <a:rPr lang="en-US" sz="3600" b="1" dirty="0">
                <a:solidFill>
                  <a:srgbClr val="FFFF00"/>
                </a:solidFill>
                <a:effectLst>
                  <a:glow rad="127000">
                    <a:schemeClr val="tx1"/>
                  </a:glow>
                </a:effectLst>
                <a:latin typeface="Arial" charset="0"/>
                <a:ea typeface="ＭＳ Ｐゴシック" charset="0"/>
                <a:cs typeface="ＭＳ Ｐゴシック" charset="0"/>
              </a:rPr>
              <a:t>He gave his life to purchase freedom for everyone</a:t>
            </a:r>
            <a:r>
              <a:rPr lang="en-US" sz="3600" b="1" dirty="0">
                <a:effectLst>
                  <a:glow rad="127000">
                    <a:schemeClr val="tx1"/>
                  </a:glow>
                </a:effectLst>
                <a:latin typeface="Arial" charset="0"/>
                <a:ea typeface="ＭＳ Ｐゴシック" charset="0"/>
                <a:cs typeface="ＭＳ Ｐゴシック" charset="0"/>
              </a:rPr>
              <a:t>. This is the message God gave to the world at just the right time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Timothy 2:4-6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
        <p:nvSpPr>
          <p:cNvPr id="5" name="Text Box 27"/>
          <p:cNvSpPr txBox="1">
            <a:spLocks noChangeArrowheads="1"/>
          </p:cNvSpPr>
          <p:nvPr/>
        </p:nvSpPr>
        <p:spPr bwMode="auto">
          <a:xfrm>
            <a:off x="8457448" y="87313"/>
            <a:ext cx="527007"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defTabSz="914400">
              <a:defRPr/>
            </a:pPr>
            <a:r>
              <a:rPr lang="en-US" altLang="zh-CN" b="1" kern="0" dirty="0">
                <a:solidFill>
                  <a:srgbClr val="FFFFFF"/>
                </a:solidFill>
                <a:latin typeface="Arial" charset="0"/>
              </a:rPr>
              <a:t>58</a:t>
            </a:r>
          </a:p>
        </p:txBody>
      </p:sp>
    </p:spTree>
    <p:extLst>
      <p:ext uri="{BB962C8B-B14F-4D97-AF65-F5344CB8AC3E}">
        <p14:creationId xmlns:p14="http://schemas.microsoft.com/office/powerpoint/2010/main" val="358006427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0"/>
            <a:ext cx="6362700" cy="6858000"/>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This is why we work hard and continue to struggle, for our hope is in the living God, who is </a:t>
            </a:r>
            <a:r>
              <a:rPr lang="en-US" sz="3600" b="1" dirty="0">
                <a:solidFill>
                  <a:srgbClr val="FFFF00"/>
                </a:solidFill>
                <a:effectLst>
                  <a:glow rad="127000">
                    <a:schemeClr val="tx1"/>
                  </a:glow>
                </a:effectLst>
                <a:latin typeface="Arial" charset="0"/>
                <a:ea typeface="ＭＳ Ｐゴシック" charset="0"/>
                <a:cs typeface="ＭＳ Ｐゴシック" charset="0"/>
              </a:rPr>
              <a:t>the Savior of all people</a:t>
            </a:r>
            <a:r>
              <a:rPr lang="en-US" sz="3600" b="1" dirty="0">
                <a:effectLst>
                  <a:glow rad="127000">
                    <a:schemeClr val="tx1"/>
                  </a:glow>
                </a:effectLst>
                <a:latin typeface="Arial" charset="0"/>
                <a:ea typeface="ＭＳ Ｐゴシック" charset="0"/>
                <a:cs typeface="ＭＳ Ｐゴシック" charset="0"/>
              </a:rPr>
              <a:t> and particularly of all believers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Timothy 4:10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
        <p:nvSpPr>
          <p:cNvPr id="5" name="Text Box 27"/>
          <p:cNvSpPr txBox="1">
            <a:spLocks noChangeArrowheads="1"/>
          </p:cNvSpPr>
          <p:nvPr/>
        </p:nvSpPr>
        <p:spPr bwMode="auto">
          <a:xfrm>
            <a:off x="8457448" y="87313"/>
            <a:ext cx="527007"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defTabSz="914400">
              <a:defRPr/>
            </a:pPr>
            <a:r>
              <a:rPr lang="en-US" altLang="zh-CN" b="1" kern="0" dirty="0">
                <a:solidFill>
                  <a:srgbClr val="FFFFFF"/>
                </a:solidFill>
                <a:latin typeface="Arial" charset="0"/>
              </a:rPr>
              <a:t>58</a:t>
            </a:r>
          </a:p>
        </p:txBody>
      </p:sp>
    </p:spTree>
    <p:extLst>
      <p:ext uri="{BB962C8B-B14F-4D97-AF65-F5344CB8AC3E}">
        <p14:creationId xmlns:p14="http://schemas.microsoft.com/office/powerpoint/2010/main" val="68011000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858000"/>
          </a:xfrm>
          <a:prstGeom prst="rect">
            <a:avLst/>
          </a:prstGeom>
        </p:spPr>
      </p:pic>
      <p:sp>
        <p:nvSpPr>
          <p:cNvPr id="5" name="Title 1"/>
          <p:cNvSpPr txBox="1">
            <a:spLocks/>
          </p:cNvSpPr>
          <p:nvPr/>
        </p:nvSpPr>
        <p:spPr>
          <a:xfrm>
            <a:off x="1" y="192415"/>
            <a:ext cx="9087300" cy="343645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ru-RU" sz="32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rPr>
              <a:t>"</a:t>
            </a:r>
            <a:r>
              <a:rPr lang="en-US" sz="32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rPr>
              <a:t>What we do see is Jesus, who was given a position </a:t>
            </a:r>
            <a:r>
              <a:rPr lang="fr-FR" sz="32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rPr>
              <a:t>'</a:t>
            </a:r>
            <a:r>
              <a:rPr lang="en-US" sz="32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rPr>
              <a:t>a little lower than the angels</a:t>
            </a:r>
            <a:r>
              <a:rPr lang="fr-FR" sz="32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rPr>
              <a:t>'</a:t>
            </a:r>
            <a:r>
              <a:rPr lang="en-US" sz="32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rPr>
              <a:t>; and because he suffered death for us, he is now </a:t>
            </a:r>
            <a:r>
              <a:rPr lang="fr-FR" sz="32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rPr>
              <a:t>'</a:t>
            </a:r>
            <a:r>
              <a:rPr lang="en-US" sz="32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rPr>
              <a:t>crowned with glory and honor.</a:t>
            </a:r>
            <a:r>
              <a:rPr lang="fr-FR" sz="32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rPr>
              <a:t>'</a:t>
            </a:r>
            <a:r>
              <a:rPr lang="en-US" sz="32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rPr>
              <a:t> Yes, by God</a:t>
            </a:r>
            <a:r>
              <a:rPr lang="fr-FR" sz="32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rPr>
              <a:t>'</a:t>
            </a:r>
            <a:r>
              <a:rPr lang="en-US" sz="32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rPr>
              <a:t>s grace, </a:t>
            </a:r>
            <a:r>
              <a:rPr lang="en-US" sz="3200" b="1" dirty="0">
                <a:solidFill>
                  <a:srgbClr val="FFFF00"/>
                </a:solidFill>
                <a:effectLst>
                  <a:glow rad="190500">
                    <a:prstClr val="black">
                      <a:alpha val="75000"/>
                    </a:prstClr>
                  </a:glow>
                  <a:outerShdw blurRad="50800" dist="38100" dir="2700000" algn="tl" rotWithShape="0">
                    <a:srgbClr val="000000">
                      <a:alpha val="43000"/>
                    </a:srgbClr>
                  </a:outerShdw>
                </a:effectLst>
                <a:latin typeface="Arial"/>
              </a:rPr>
              <a:t>Jesus tasted death for everyone</a:t>
            </a:r>
            <a:r>
              <a:rPr lang="en-US" sz="32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rPr>
              <a:t>.</a:t>
            </a:r>
            <a:r>
              <a:rPr lang="ru-RU" sz="32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rPr>
              <a:t>"</a:t>
            </a:r>
            <a:endParaRPr lang="en-US" sz="32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endParaRPr>
          </a:p>
        </p:txBody>
      </p:sp>
      <p:sp>
        <p:nvSpPr>
          <p:cNvPr id="2" name="Title 1"/>
          <p:cNvSpPr>
            <a:spLocks noGrp="1"/>
          </p:cNvSpPr>
          <p:nvPr>
            <p:ph type="title"/>
          </p:nvPr>
        </p:nvSpPr>
        <p:spPr>
          <a:xfrm>
            <a:off x="857700" y="3628871"/>
            <a:ext cx="8229600" cy="543595"/>
          </a:xfrm>
        </p:spPr>
        <p:txBody>
          <a:bodyPr>
            <a:noAutofit/>
          </a:bodyPr>
          <a:lstStyle/>
          <a:p>
            <a:pPr algn="r"/>
            <a:r>
              <a:rPr lang="en-US" sz="3200" b="1" dirty="0">
                <a:solidFill>
                  <a:srgbClr val="FFFFFF"/>
                </a:solidFill>
              </a:rPr>
              <a:t>(Hebrews 2:9 </a:t>
            </a:r>
            <a:r>
              <a:rPr lang="en-US" sz="2800" b="1" dirty="0">
                <a:solidFill>
                  <a:srgbClr val="FFFFFF"/>
                </a:solidFill>
              </a:rPr>
              <a:t>NLT</a:t>
            </a:r>
            <a:r>
              <a:rPr lang="en-US" sz="3200" b="1" dirty="0">
                <a:solidFill>
                  <a:srgbClr val="FFFFFF"/>
                </a:solidFill>
              </a:rPr>
              <a:t>)</a:t>
            </a:r>
          </a:p>
        </p:txBody>
      </p:sp>
      <p:sp>
        <p:nvSpPr>
          <p:cNvPr id="7" name="Text Box 27"/>
          <p:cNvSpPr txBox="1">
            <a:spLocks noChangeArrowheads="1"/>
          </p:cNvSpPr>
          <p:nvPr/>
        </p:nvSpPr>
        <p:spPr bwMode="auto">
          <a:xfrm>
            <a:off x="8457448" y="87313"/>
            <a:ext cx="527007"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defTabSz="914400">
              <a:defRPr/>
            </a:pPr>
            <a:r>
              <a:rPr lang="en-US" altLang="zh-CN" b="1" kern="0" dirty="0">
                <a:solidFill>
                  <a:srgbClr val="FFFFFF"/>
                </a:solidFill>
                <a:latin typeface="Arial" charset="0"/>
              </a:rPr>
              <a:t>58</a:t>
            </a:r>
          </a:p>
        </p:txBody>
      </p:sp>
    </p:spTree>
    <p:extLst>
      <p:ext uri="{BB962C8B-B14F-4D97-AF65-F5344CB8AC3E}">
        <p14:creationId xmlns:p14="http://schemas.microsoft.com/office/powerpoint/2010/main" val="31223261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3" descr="hell-800wi.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652963" y="0"/>
            <a:ext cx="44910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162" name="Picture 4" descr="sunlight-through-trees.jpg"/>
          <p:cNvPicPr>
            <a:picLocks noChangeAspect="1"/>
          </p:cNvPicPr>
          <p:nvPr/>
        </p:nvPicPr>
        <p:blipFill>
          <a:blip r:embed="rId3" cstate="screen">
            <a:lum bright="-22000"/>
            <a:extLst>
              <a:ext uri="{28A0092B-C50C-407E-A947-70E740481C1C}">
                <a14:useLocalDpi xmlns:a14="http://schemas.microsoft.com/office/drawing/2010/main"/>
              </a:ext>
            </a:extLst>
          </a:blip>
          <a:srcRect/>
          <a:stretch>
            <a:fillRect/>
          </a:stretch>
        </p:blipFill>
        <p:spPr bwMode="auto">
          <a:xfrm>
            <a:off x="279400" y="0"/>
            <a:ext cx="46529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rot="16200000">
            <a:off x="-3000376" y="2973388"/>
            <a:ext cx="6837363" cy="890588"/>
          </a:xfrm>
          <a:solidFill>
            <a:srgbClr val="000000"/>
          </a:solidFill>
        </p:spPr>
        <p:txBody>
          <a:bodyPr/>
          <a:lstStyle/>
          <a:p>
            <a:pPr>
              <a:defRPr/>
            </a:pPr>
            <a:r>
              <a:rPr lang="en-US">
                <a:effectLst>
                  <a:glow rad="101600">
                    <a:schemeClr val="tx1"/>
                  </a:glow>
                  <a:outerShdw blurRad="38100" dist="38100" dir="2700000" algn="tl">
                    <a:srgbClr val="000000">
                      <a:alpha val="43137"/>
                    </a:srgbClr>
                  </a:outerShdw>
                </a:effectLst>
                <a:latin typeface="Arial" charset="0"/>
                <a:ea typeface="ＭＳ Ｐゴシック" charset="0"/>
                <a:cs typeface="ＭＳ Ｐゴシック" charset="0"/>
              </a:rPr>
              <a:t>Life or Death</a:t>
            </a:r>
          </a:p>
        </p:txBody>
      </p:sp>
      <p:sp>
        <p:nvSpPr>
          <p:cNvPr id="6" name="TextBox 5"/>
          <p:cNvSpPr txBox="1"/>
          <p:nvPr/>
        </p:nvSpPr>
        <p:spPr>
          <a:xfrm>
            <a:off x="723900" y="0"/>
            <a:ext cx="4271963" cy="1816100"/>
          </a:xfrm>
          <a:prstGeom prst="rect">
            <a:avLst/>
          </a:prstGeom>
          <a:noFill/>
        </p:spPr>
        <p:txBody>
          <a:bodyPr>
            <a:spAutoFit/>
          </a:bodyPr>
          <a:lstStyle>
            <a:lvl1pPr eaLnBrk="0" hangingPunct="0">
              <a:defRPr sz="2400">
                <a:solidFill>
                  <a:schemeClr val="tx1"/>
                </a:solidFill>
                <a:latin typeface="Arial" charset="0"/>
                <a:ea typeface="ＭＳ Ｐゴシック" charset="0"/>
                <a:cs typeface="Geneva" charset="0"/>
              </a:defRPr>
            </a:lvl1pPr>
            <a:lvl2pPr marL="37931725" indent="-37474525" eaLnBrk="0" hangingPunct="0">
              <a:defRPr sz="2400">
                <a:solidFill>
                  <a:schemeClr val="tx1"/>
                </a:solidFill>
                <a:latin typeface="Arial" charset="0"/>
                <a:ea typeface="Geneva" charset="0"/>
                <a:cs typeface="Geneva" charset="0"/>
              </a:defRPr>
            </a:lvl2pPr>
            <a:lvl3pPr eaLnBrk="0" hangingPunct="0">
              <a:defRPr sz="2400">
                <a:solidFill>
                  <a:schemeClr val="tx1"/>
                </a:solidFill>
                <a:latin typeface="Arial" charset="0"/>
                <a:ea typeface="Geneva" charset="0"/>
                <a:cs typeface="Geneva" charset="0"/>
              </a:defRPr>
            </a:lvl3pPr>
            <a:lvl4pPr eaLnBrk="0" hangingPunct="0">
              <a:defRPr sz="2400">
                <a:solidFill>
                  <a:schemeClr val="tx1"/>
                </a:solidFill>
                <a:latin typeface="Arial" charset="0"/>
                <a:ea typeface="Geneva" charset="0"/>
                <a:cs typeface="Geneva" charset="0"/>
              </a:defRPr>
            </a:lvl4pPr>
            <a:lvl5pPr eaLnBrk="0" hangingPunct="0">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pPr algn="ctr" eaLnBrk="1" fontAlgn="base" hangingPunct="1">
              <a:spcBef>
                <a:spcPct val="0"/>
              </a:spcBef>
              <a:spcAft>
                <a:spcPct val="0"/>
              </a:spcAft>
              <a:defRPr/>
            </a:pPr>
            <a:r>
              <a:rPr lang="ru-RU" altLang="ja-JP" sz="2800" b="1" dirty="0">
                <a:solidFill>
                  <a:srgbClr val="FFFFFF"/>
                </a:solidFill>
                <a:effectLst>
                  <a:glow rad="101600">
                    <a:srgbClr val="000000"/>
                  </a:glow>
                  <a:outerShdw blurRad="38100" dist="38100" dir="2700000" algn="tl">
                    <a:srgbClr val="000000">
                      <a:alpha val="43137"/>
                    </a:srgbClr>
                  </a:outerShdw>
                </a:effectLst>
              </a:rPr>
              <a:t>"</a:t>
            </a:r>
            <a:r>
              <a:rPr lang="en-US" sz="2800" b="1" dirty="0">
                <a:solidFill>
                  <a:srgbClr val="FFFFFF"/>
                </a:solidFill>
                <a:effectLst>
                  <a:glow rad="101600">
                    <a:srgbClr val="000000"/>
                  </a:glow>
                  <a:outerShdw blurRad="38100" dist="38100" dir="2700000" algn="tl">
                    <a:srgbClr val="000000">
                      <a:alpha val="43137"/>
                    </a:srgbClr>
                  </a:outerShdw>
                </a:effectLst>
              </a:rPr>
              <a:t>For God so </a:t>
            </a:r>
            <a:r>
              <a:rPr lang="en-US" sz="2800" b="1" dirty="0">
                <a:solidFill>
                  <a:srgbClr val="FFFF00"/>
                </a:solidFill>
                <a:effectLst>
                  <a:glow rad="101600">
                    <a:srgbClr val="000000"/>
                  </a:glow>
                  <a:outerShdw blurRad="38100" dist="38100" dir="2700000" algn="tl">
                    <a:srgbClr val="000000">
                      <a:alpha val="43137"/>
                    </a:srgbClr>
                  </a:outerShdw>
                </a:effectLst>
              </a:rPr>
              <a:t>loved </a:t>
            </a:r>
            <a:r>
              <a:rPr lang="en-US" sz="2800" b="1" dirty="0">
                <a:solidFill>
                  <a:srgbClr val="FFFFFF"/>
                </a:solidFill>
                <a:effectLst>
                  <a:glow rad="101600">
                    <a:srgbClr val="000000"/>
                  </a:glow>
                  <a:outerShdw blurRad="38100" dist="38100" dir="2700000" algn="tl">
                    <a:srgbClr val="000000">
                      <a:alpha val="43137"/>
                    </a:srgbClr>
                  </a:outerShdw>
                </a:effectLst>
              </a:rPr>
              <a:t>the world that he </a:t>
            </a:r>
            <a:r>
              <a:rPr lang="en-US" sz="2800" b="1" dirty="0">
                <a:solidFill>
                  <a:srgbClr val="FFFF00"/>
                </a:solidFill>
                <a:effectLst>
                  <a:glow rad="101600">
                    <a:srgbClr val="000000"/>
                  </a:glow>
                  <a:outerShdw blurRad="38100" dist="38100" dir="2700000" algn="tl">
                    <a:srgbClr val="000000">
                      <a:alpha val="43137"/>
                    </a:srgbClr>
                  </a:outerShdw>
                </a:effectLst>
              </a:rPr>
              <a:t>gave </a:t>
            </a:r>
            <a:r>
              <a:rPr lang="en-US" sz="2800" b="1" dirty="0">
                <a:solidFill>
                  <a:srgbClr val="FFFFFF"/>
                </a:solidFill>
                <a:effectLst>
                  <a:glow rad="101600">
                    <a:srgbClr val="000000"/>
                  </a:glow>
                  <a:outerShdw blurRad="38100" dist="38100" dir="2700000" algn="tl">
                    <a:srgbClr val="000000">
                      <a:alpha val="43137"/>
                    </a:srgbClr>
                  </a:outerShdw>
                </a:effectLst>
              </a:rPr>
              <a:t>his one and only Son, that whoever </a:t>
            </a:r>
            <a:r>
              <a:rPr lang="en-US" sz="2800" b="1" dirty="0">
                <a:solidFill>
                  <a:srgbClr val="FFFF00"/>
                </a:solidFill>
                <a:effectLst>
                  <a:glow rad="101600">
                    <a:srgbClr val="000000"/>
                  </a:glow>
                  <a:outerShdw blurRad="38100" dist="38100" dir="2700000" algn="tl">
                    <a:srgbClr val="000000">
                      <a:alpha val="43137"/>
                    </a:srgbClr>
                  </a:outerShdw>
                </a:effectLst>
              </a:rPr>
              <a:t>believes </a:t>
            </a:r>
            <a:r>
              <a:rPr lang="en-US" sz="2800" b="1" dirty="0">
                <a:solidFill>
                  <a:srgbClr val="FFFFFF"/>
                </a:solidFill>
                <a:effectLst>
                  <a:glow rad="101600">
                    <a:srgbClr val="000000"/>
                  </a:glow>
                  <a:outerShdw blurRad="38100" dist="38100" dir="2700000" algn="tl">
                    <a:srgbClr val="000000">
                      <a:alpha val="43137"/>
                    </a:srgbClr>
                  </a:outerShdw>
                </a:effectLst>
              </a:rPr>
              <a:t>in him </a:t>
            </a:r>
          </a:p>
        </p:txBody>
      </p:sp>
      <p:sp>
        <p:nvSpPr>
          <p:cNvPr id="7" name="TextBox 6"/>
          <p:cNvSpPr txBox="1"/>
          <p:nvPr/>
        </p:nvSpPr>
        <p:spPr>
          <a:xfrm>
            <a:off x="4741863" y="1311275"/>
            <a:ext cx="4491037" cy="522288"/>
          </a:xfrm>
          <a:prstGeom prst="rect">
            <a:avLst/>
          </a:prstGeom>
          <a:noFill/>
        </p:spPr>
        <p:txBody>
          <a:bodyPr>
            <a:spAutoFit/>
          </a:bodyPr>
          <a:lstStyle>
            <a:lvl1pPr eaLnBrk="0" hangingPunct="0">
              <a:defRPr sz="2400">
                <a:solidFill>
                  <a:schemeClr val="tx1"/>
                </a:solidFill>
                <a:latin typeface="Arial" charset="0"/>
                <a:ea typeface="ＭＳ Ｐゴシック" charset="0"/>
                <a:cs typeface="Geneva" charset="0"/>
              </a:defRPr>
            </a:lvl1pPr>
            <a:lvl2pPr marL="37931725" indent="-37474525" eaLnBrk="0" hangingPunct="0">
              <a:defRPr sz="2400">
                <a:solidFill>
                  <a:schemeClr val="tx1"/>
                </a:solidFill>
                <a:latin typeface="Arial" charset="0"/>
                <a:ea typeface="Geneva" charset="0"/>
                <a:cs typeface="Geneva" charset="0"/>
              </a:defRPr>
            </a:lvl2pPr>
            <a:lvl3pPr eaLnBrk="0" hangingPunct="0">
              <a:defRPr sz="2400">
                <a:solidFill>
                  <a:schemeClr val="tx1"/>
                </a:solidFill>
                <a:latin typeface="Arial" charset="0"/>
                <a:ea typeface="Geneva" charset="0"/>
                <a:cs typeface="Geneva" charset="0"/>
              </a:defRPr>
            </a:lvl3pPr>
            <a:lvl4pPr eaLnBrk="0" hangingPunct="0">
              <a:defRPr sz="2400">
                <a:solidFill>
                  <a:schemeClr val="tx1"/>
                </a:solidFill>
                <a:latin typeface="Arial" charset="0"/>
                <a:ea typeface="Geneva" charset="0"/>
                <a:cs typeface="Geneva" charset="0"/>
              </a:defRPr>
            </a:lvl4pPr>
            <a:lvl5pPr eaLnBrk="0" hangingPunct="0">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pPr algn="ctr" eaLnBrk="1" fontAlgn="base" hangingPunct="1">
              <a:spcBef>
                <a:spcPct val="0"/>
              </a:spcBef>
              <a:spcAft>
                <a:spcPct val="0"/>
              </a:spcAft>
              <a:defRPr/>
            </a:pPr>
            <a:r>
              <a:rPr lang="en-US" sz="2800" b="1">
                <a:solidFill>
                  <a:srgbClr val="FFFFFF"/>
                </a:solidFill>
                <a:effectLst>
                  <a:glow rad="101600">
                    <a:srgbClr val="000000"/>
                  </a:glow>
                  <a:outerShdw blurRad="38100" dist="38100" dir="2700000" algn="tl">
                    <a:srgbClr val="000000">
                      <a:alpha val="43137"/>
                    </a:srgbClr>
                  </a:outerShdw>
                </a:effectLst>
              </a:rPr>
              <a:t>shall not </a:t>
            </a:r>
            <a:r>
              <a:rPr lang="en-US" sz="2800" b="1">
                <a:solidFill>
                  <a:srgbClr val="FFFF00"/>
                </a:solidFill>
                <a:effectLst>
                  <a:glow rad="101600">
                    <a:srgbClr val="000000"/>
                  </a:glow>
                  <a:outerShdw blurRad="38100" dist="38100" dir="2700000" algn="tl">
                    <a:srgbClr val="000000">
                      <a:alpha val="43137"/>
                    </a:srgbClr>
                  </a:outerShdw>
                </a:effectLst>
              </a:rPr>
              <a:t>perish</a:t>
            </a:r>
          </a:p>
        </p:txBody>
      </p:sp>
      <p:sp>
        <p:nvSpPr>
          <p:cNvPr id="8" name="TextBox 7"/>
          <p:cNvSpPr txBox="1"/>
          <p:nvPr/>
        </p:nvSpPr>
        <p:spPr>
          <a:xfrm>
            <a:off x="723900" y="3492500"/>
            <a:ext cx="4271963" cy="2246313"/>
          </a:xfrm>
          <a:prstGeom prst="rect">
            <a:avLst/>
          </a:prstGeom>
          <a:noFill/>
        </p:spPr>
        <p:txBody>
          <a:bodyPr>
            <a:spAutoFit/>
          </a:bodyPr>
          <a:lstStyle>
            <a:lvl1pPr eaLnBrk="0" hangingPunct="0">
              <a:defRPr sz="2400">
                <a:solidFill>
                  <a:schemeClr val="tx1"/>
                </a:solidFill>
                <a:latin typeface="Arial" charset="0"/>
                <a:ea typeface="ＭＳ Ｐゴシック" charset="0"/>
                <a:cs typeface="Geneva" charset="0"/>
              </a:defRPr>
            </a:lvl1pPr>
            <a:lvl2pPr marL="37931725" indent="-37474525" eaLnBrk="0" hangingPunct="0">
              <a:defRPr sz="2400">
                <a:solidFill>
                  <a:schemeClr val="tx1"/>
                </a:solidFill>
                <a:latin typeface="Arial" charset="0"/>
                <a:ea typeface="Geneva" charset="0"/>
                <a:cs typeface="Geneva" charset="0"/>
              </a:defRPr>
            </a:lvl2pPr>
            <a:lvl3pPr eaLnBrk="0" hangingPunct="0">
              <a:defRPr sz="2400">
                <a:solidFill>
                  <a:schemeClr val="tx1"/>
                </a:solidFill>
                <a:latin typeface="Arial" charset="0"/>
                <a:ea typeface="Geneva" charset="0"/>
                <a:cs typeface="Geneva" charset="0"/>
              </a:defRPr>
            </a:lvl3pPr>
            <a:lvl4pPr eaLnBrk="0" hangingPunct="0">
              <a:defRPr sz="2400">
                <a:solidFill>
                  <a:schemeClr val="tx1"/>
                </a:solidFill>
                <a:latin typeface="Arial" charset="0"/>
                <a:ea typeface="Geneva" charset="0"/>
                <a:cs typeface="Geneva" charset="0"/>
              </a:defRPr>
            </a:lvl4pPr>
            <a:lvl5pPr eaLnBrk="0" hangingPunct="0">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pPr algn="ctr" eaLnBrk="1" fontAlgn="base" hangingPunct="1">
              <a:spcBef>
                <a:spcPct val="0"/>
              </a:spcBef>
              <a:spcAft>
                <a:spcPct val="0"/>
              </a:spcAft>
              <a:defRPr/>
            </a:pPr>
            <a:r>
              <a:rPr lang="en-US" sz="2800" b="1">
                <a:solidFill>
                  <a:srgbClr val="FFFFFF"/>
                </a:solidFill>
                <a:effectLst>
                  <a:glow rad="101600">
                    <a:srgbClr val="000000"/>
                  </a:glow>
                  <a:outerShdw blurRad="38100" dist="38100" dir="2700000" algn="tl">
                    <a:srgbClr val="000000">
                      <a:alpha val="43137"/>
                    </a:srgbClr>
                  </a:outerShdw>
                </a:effectLst>
              </a:rPr>
              <a:t>but to </a:t>
            </a:r>
            <a:r>
              <a:rPr lang="en-US" sz="2800" b="1">
                <a:solidFill>
                  <a:srgbClr val="FFFF00"/>
                </a:solidFill>
                <a:effectLst>
                  <a:glow rad="101600">
                    <a:srgbClr val="000000"/>
                  </a:glow>
                  <a:outerShdw blurRad="38100" dist="38100" dir="2700000" algn="tl">
                    <a:srgbClr val="000000">
                      <a:alpha val="43137"/>
                    </a:srgbClr>
                  </a:outerShdw>
                </a:effectLst>
              </a:rPr>
              <a:t>save </a:t>
            </a:r>
            <a:r>
              <a:rPr lang="en-US" sz="2800" b="1">
                <a:solidFill>
                  <a:srgbClr val="FFFFFF"/>
                </a:solidFill>
                <a:effectLst>
                  <a:glow rad="101600">
                    <a:srgbClr val="000000"/>
                  </a:glow>
                  <a:outerShdw blurRad="38100" dist="38100" dir="2700000" algn="tl">
                    <a:srgbClr val="000000">
                      <a:alpha val="43137"/>
                    </a:srgbClr>
                  </a:outerShdw>
                </a:effectLst>
              </a:rPr>
              <a:t>the world through him. </a:t>
            </a:r>
            <a:r>
              <a:rPr lang="en-US" sz="2800" b="1" baseline="30000">
                <a:solidFill>
                  <a:srgbClr val="FFFFFF"/>
                </a:solidFill>
                <a:effectLst>
                  <a:glow rad="101600">
                    <a:srgbClr val="000000"/>
                  </a:glow>
                  <a:outerShdw blurRad="38100" dist="38100" dir="2700000" algn="tl">
                    <a:srgbClr val="000000">
                      <a:alpha val="43137"/>
                    </a:srgbClr>
                  </a:outerShdw>
                </a:effectLst>
              </a:rPr>
              <a:t>18</a:t>
            </a:r>
            <a:r>
              <a:rPr lang="en-US" sz="2800" b="1">
                <a:solidFill>
                  <a:srgbClr val="FFFFFF"/>
                </a:solidFill>
                <a:effectLst>
                  <a:glow rad="101600">
                    <a:srgbClr val="000000"/>
                  </a:glow>
                  <a:outerShdw blurRad="38100" dist="38100" dir="2700000" algn="tl">
                    <a:srgbClr val="000000">
                      <a:alpha val="43137"/>
                    </a:srgbClr>
                  </a:outerShdw>
                </a:effectLst>
              </a:rPr>
              <a:t>Whoever </a:t>
            </a:r>
            <a:r>
              <a:rPr lang="en-US" sz="2800" b="1">
                <a:solidFill>
                  <a:srgbClr val="FFFF00"/>
                </a:solidFill>
                <a:effectLst>
                  <a:glow rad="101600">
                    <a:srgbClr val="000000"/>
                  </a:glow>
                  <a:outerShdw blurRad="38100" dist="38100" dir="2700000" algn="tl">
                    <a:srgbClr val="000000">
                      <a:alpha val="43137"/>
                    </a:srgbClr>
                  </a:outerShdw>
                </a:effectLst>
              </a:rPr>
              <a:t>believes </a:t>
            </a:r>
            <a:r>
              <a:rPr lang="en-US" sz="2800" b="1">
                <a:solidFill>
                  <a:srgbClr val="FFFFFF"/>
                </a:solidFill>
                <a:effectLst>
                  <a:glow rad="101600">
                    <a:srgbClr val="000000"/>
                  </a:glow>
                  <a:outerShdw blurRad="38100" dist="38100" dir="2700000" algn="tl">
                    <a:srgbClr val="000000">
                      <a:alpha val="43137"/>
                    </a:srgbClr>
                  </a:outerShdw>
                </a:effectLst>
              </a:rPr>
              <a:t>in him is </a:t>
            </a:r>
            <a:r>
              <a:rPr lang="en-US" sz="2800" b="1">
                <a:solidFill>
                  <a:srgbClr val="FFFF00"/>
                </a:solidFill>
                <a:effectLst>
                  <a:glow rad="101600">
                    <a:srgbClr val="000000"/>
                  </a:glow>
                  <a:outerShdw blurRad="38100" dist="38100" dir="2700000" algn="tl">
                    <a:srgbClr val="000000">
                      <a:alpha val="43137"/>
                    </a:srgbClr>
                  </a:outerShdw>
                </a:effectLst>
              </a:rPr>
              <a:t>not condemned</a:t>
            </a:r>
            <a:r>
              <a:rPr lang="en-US" sz="2800" b="1">
                <a:solidFill>
                  <a:srgbClr val="FFFFFF"/>
                </a:solidFill>
                <a:effectLst>
                  <a:glow rad="101600">
                    <a:srgbClr val="000000"/>
                  </a:glow>
                  <a:outerShdw blurRad="38100" dist="38100" dir="2700000" algn="tl">
                    <a:srgbClr val="000000">
                      <a:alpha val="43137"/>
                    </a:srgbClr>
                  </a:outerShdw>
                </a:effectLst>
              </a:rPr>
              <a:t>, </a:t>
            </a:r>
          </a:p>
          <a:p>
            <a:pPr algn="ctr" eaLnBrk="1" fontAlgn="base" hangingPunct="1">
              <a:spcBef>
                <a:spcPct val="0"/>
              </a:spcBef>
              <a:spcAft>
                <a:spcPct val="0"/>
              </a:spcAft>
              <a:defRPr/>
            </a:pPr>
            <a:endParaRPr lang="en-US" sz="2800" b="1">
              <a:solidFill>
                <a:srgbClr val="FFFFFF"/>
              </a:solidFill>
              <a:effectLst>
                <a:glow rad="101600">
                  <a:srgbClr val="000000"/>
                </a:glow>
                <a:outerShdw blurRad="38100" dist="38100" dir="2700000" algn="tl">
                  <a:srgbClr val="000000">
                    <a:alpha val="43137"/>
                  </a:srgbClr>
                </a:outerShdw>
              </a:effectLst>
            </a:endParaRPr>
          </a:p>
        </p:txBody>
      </p:sp>
      <p:sp>
        <p:nvSpPr>
          <p:cNvPr id="9" name="Rectangle 8"/>
          <p:cNvSpPr/>
          <p:nvPr/>
        </p:nvSpPr>
        <p:spPr>
          <a:xfrm>
            <a:off x="5121275" y="2132013"/>
            <a:ext cx="4111625" cy="1385887"/>
          </a:xfrm>
          <a:prstGeom prst="rect">
            <a:avLst/>
          </a:prstGeom>
        </p:spPr>
        <p:txBody>
          <a:bodyPr>
            <a:spAutoFit/>
          </a:bodyPr>
          <a:lstStyle/>
          <a:p>
            <a:pPr fontAlgn="base">
              <a:spcBef>
                <a:spcPct val="0"/>
              </a:spcBef>
              <a:spcAft>
                <a:spcPct val="0"/>
              </a:spcAft>
              <a:defRPr/>
            </a:pPr>
            <a:r>
              <a:rPr lang="en-US" sz="2800" b="1" baseline="30000">
                <a:solidFill>
                  <a:srgbClr val="FFFFFF"/>
                </a:solidFill>
                <a:effectLst>
                  <a:glow rad="101600">
                    <a:srgbClr val="000000"/>
                  </a:glow>
                  <a:outerShdw blurRad="38100" dist="38100" dir="2700000" algn="tl">
                    <a:srgbClr val="000000">
                      <a:alpha val="43137"/>
                    </a:srgbClr>
                  </a:outerShdw>
                </a:effectLst>
                <a:latin typeface="Arial" charset="0"/>
                <a:ea typeface="ＭＳ Ｐゴシック" charset="0"/>
                <a:cs typeface="Geneva" charset="0"/>
              </a:rPr>
              <a:t>17</a:t>
            </a:r>
            <a:r>
              <a:rPr lang="en-US" sz="2800" b="1">
                <a:solidFill>
                  <a:srgbClr val="FFFFFF"/>
                </a:solidFill>
                <a:effectLst>
                  <a:glow rad="101600">
                    <a:srgbClr val="000000"/>
                  </a:glow>
                  <a:outerShdw blurRad="38100" dist="38100" dir="2700000" algn="tl">
                    <a:srgbClr val="000000">
                      <a:alpha val="43137"/>
                    </a:srgbClr>
                  </a:outerShdw>
                </a:effectLst>
                <a:latin typeface="Arial" charset="0"/>
                <a:ea typeface="ＭＳ Ｐゴシック" charset="0"/>
                <a:cs typeface="Geneva" charset="0"/>
              </a:rPr>
              <a:t>For God did not send his Son into the world to </a:t>
            </a:r>
            <a:r>
              <a:rPr lang="en-US" sz="2800" b="1">
                <a:solidFill>
                  <a:srgbClr val="FFFF00"/>
                </a:solidFill>
                <a:effectLst>
                  <a:glow rad="101600">
                    <a:srgbClr val="000000"/>
                  </a:glow>
                  <a:outerShdw blurRad="38100" dist="38100" dir="2700000" algn="tl">
                    <a:srgbClr val="000000">
                      <a:alpha val="43137"/>
                    </a:srgbClr>
                  </a:outerShdw>
                </a:effectLst>
                <a:latin typeface="Arial" charset="0"/>
                <a:ea typeface="ＭＳ Ｐゴシック" charset="0"/>
                <a:cs typeface="Geneva" charset="0"/>
              </a:rPr>
              <a:t>condemn </a:t>
            </a:r>
            <a:r>
              <a:rPr lang="en-US" sz="2800" b="1">
                <a:solidFill>
                  <a:srgbClr val="FFFFFF"/>
                </a:solidFill>
                <a:effectLst>
                  <a:glow rad="101600">
                    <a:srgbClr val="000000"/>
                  </a:glow>
                  <a:outerShdw blurRad="38100" dist="38100" dir="2700000" algn="tl">
                    <a:srgbClr val="000000">
                      <a:alpha val="43137"/>
                    </a:srgbClr>
                  </a:outerShdw>
                </a:effectLst>
                <a:latin typeface="Arial" charset="0"/>
                <a:ea typeface="ＭＳ Ｐゴシック" charset="0"/>
                <a:cs typeface="Geneva" charset="0"/>
              </a:rPr>
              <a:t>the world, </a:t>
            </a:r>
            <a:endParaRPr lang="en-US">
              <a:solidFill>
                <a:srgbClr val="000000"/>
              </a:solidFill>
              <a:effectLst>
                <a:glow rad="101600">
                  <a:srgbClr val="000000"/>
                </a:glow>
                <a:outerShdw blurRad="38100" dist="38100" dir="2700000" algn="tl">
                  <a:srgbClr val="000000">
                    <a:alpha val="43137"/>
                  </a:srgbClr>
                </a:outerShdw>
              </a:effectLst>
              <a:latin typeface="Arial" charset="0"/>
              <a:ea typeface="ＭＳ Ｐゴシック" charset="0"/>
              <a:cs typeface="Geneva" charset="0"/>
            </a:endParaRPr>
          </a:p>
        </p:txBody>
      </p:sp>
      <p:sp>
        <p:nvSpPr>
          <p:cNvPr id="10" name="TextBox 9"/>
          <p:cNvSpPr txBox="1"/>
          <p:nvPr/>
        </p:nvSpPr>
        <p:spPr>
          <a:xfrm>
            <a:off x="701675" y="2132013"/>
            <a:ext cx="4271963" cy="523875"/>
          </a:xfrm>
          <a:prstGeom prst="rect">
            <a:avLst/>
          </a:prstGeom>
          <a:noFill/>
        </p:spPr>
        <p:txBody>
          <a:bodyPr>
            <a:spAutoFit/>
          </a:bodyPr>
          <a:lstStyle>
            <a:lvl1pPr eaLnBrk="0" hangingPunct="0">
              <a:defRPr sz="2400">
                <a:solidFill>
                  <a:schemeClr val="tx1"/>
                </a:solidFill>
                <a:latin typeface="Arial" charset="0"/>
                <a:ea typeface="ＭＳ Ｐゴシック" charset="0"/>
                <a:cs typeface="Geneva" charset="0"/>
              </a:defRPr>
            </a:lvl1pPr>
            <a:lvl2pPr marL="37931725" indent="-37474525" eaLnBrk="0" hangingPunct="0">
              <a:defRPr sz="2400">
                <a:solidFill>
                  <a:schemeClr val="tx1"/>
                </a:solidFill>
                <a:latin typeface="Arial" charset="0"/>
                <a:ea typeface="Geneva" charset="0"/>
                <a:cs typeface="Geneva" charset="0"/>
              </a:defRPr>
            </a:lvl2pPr>
            <a:lvl3pPr eaLnBrk="0" hangingPunct="0">
              <a:defRPr sz="2400">
                <a:solidFill>
                  <a:schemeClr val="tx1"/>
                </a:solidFill>
                <a:latin typeface="Arial" charset="0"/>
                <a:ea typeface="Geneva" charset="0"/>
                <a:cs typeface="Geneva" charset="0"/>
              </a:defRPr>
            </a:lvl3pPr>
            <a:lvl4pPr eaLnBrk="0" hangingPunct="0">
              <a:defRPr sz="2400">
                <a:solidFill>
                  <a:schemeClr val="tx1"/>
                </a:solidFill>
                <a:latin typeface="Arial" charset="0"/>
                <a:ea typeface="Geneva" charset="0"/>
                <a:cs typeface="Geneva" charset="0"/>
              </a:defRPr>
            </a:lvl4pPr>
            <a:lvl5pPr eaLnBrk="0" hangingPunct="0">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pPr algn="ctr" eaLnBrk="1" fontAlgn="base" hangingPunct="1">
              <a:spcBef>
                <a:spcPct val="0"/>
              </a:spcBef>
              <a:spcAft>
                <a:spcPct val="0"/>
              </a:spcAft>
              <a:defRPr/>
            </a:pPr>
            <a:r>
              <a:rPr lang="en-US" sz="2800" b="1" dirty="0">
                <a:solidFill>
                  <a:srgbClr val="FFFFFF"/>
                </a:solidFill>
                <a:effectLst>
                  <a:glow rad="101600">
                    <a:srgbClr val="000000"/>
                  </a:glow>
                  <a:outerShdw blurRad="38100" dist="38100" dir="2700000" algn="tl">
                    <a:srgbClr val="000000">
                      <a:alpha val="43137"/>
                    </a:srgbClr>
                  </a:outerShdw>
                </a:effectLst>
              </a:rPr>
              <a:t>but have </a:t>
            </a:r>
            <a:r>
              <a:rPr lang="en-US" sz="2800" b="1" dirty="0">
                <a:solidFill>
                  <a:srgbClr val="FFFF00"/>
                </a:solidFill>
                <a:effectLst>
                  <a:glow rad="101600">
                    <a:srgbClr val="000000"/>
                  </a:glow>
                  <a:outerShdw blurRad="38100" dist="38100" dir="2700000" algn="tl">
                    <a:srgbClr val="000000">
                      <a:alpha val="43137"/>
                    </a:srgbClr>
                  </a:outerShdw>
                </a:effectLst>
              </a:rPr>
              <a:t>eternal life</a:t>
            </a:r>
            <a:r>
              <a:rPr lang="en-US" sz="2800" b="1" dirty="0">
                <a:solidFill>
                  <a:srgbClr val="FFFFFF"/>
                </a:solidFill>
                <a:effectLst>
                  <a:glow rad="101600">
                    <a:srgbClr val="000000"/>
                  </a:glow>
                  <a:outerShdw blurRad="38100" dist="38100" dir="2700000" algn="tl">
                    <a:srgbClr val="000000">
                      <a:alpha val="43137"/>
                    </a:srgbClr>
                  </a:outerShdw>
                </a:effectLst>
              </a:rPr>
              <a:t>. </a:t>
            </a:r>
          </a:p>
        </p:txBody>
      </p:sp>
      <p:sp>
        <p:nvSpPr>
          <p:cNvPr id="12" name="TextBox 11"/>
          <p:cNvSpPr txBox="1"/>
          <p:nvPr/>
        </p:nvSpPr>
        <p:spPr>
          <a:xfrm>
            <a:off x="4741863" y="4159250"/>
            <a:ext cx="4491037" cy="2678113"/>
          </a:xfrm>
          <a:prstGeom prst="rect">
            <a:avLst/>
          </a:prstGeom>
          <a:noFill/>
        </p:spPr>
        <p:txBody>
          <a:bodyPr>
            <a:spAutoFit/>
          </a:bodyPr>
          <a:lstStyle>
            <a:lvl1pPr eaLnBrk="0" hangingPunct="0">
              <a:defRPr sz="2400">
                <a:solidFill>
                  <a:schemeClr val="tx1"/>
                </a:solidFill>
                <a:latin typeface="Arial" charset="0"/>
                <a:ea typeface="ＭＳ Ｐゴシック" charset="0"/>
                <a:cs typeface="Geneva" charset="0"/>
              </a:defRPr>
            </a:lvl1pPr>
            <a:lvl2pPr marL="37931725" indent="-37474525" eaLnBrk="0" hangingPunct="0">
              <a:defRPr sz="2400">
                <a:solidFill>
                  <a:schemeClr val="tx1"/>
                </a:solidFill>
                <a:latin typeface="Arial" charset="0"/>
                <a:ea typeface="Geneva" charset="0"/>
                <a:cs typeface="Geneva" charset="0"/>
              </a:defRPr>
            </a:lvl2pPr>
            <a:lvl3pPr eaLnBrk="0" hangingPunct="0">
              <a:defRPr sz="2400">
                <a:solidFill>
                  <a:schemeClr val="tx1"/>
                </a:solidFill>
                <a:latin typeface="Arial" charset="0"/>
                <a:ea typeface="Geneva" charset="0"/>
                <a:cs typeface="Geneva" charset="0"/>
              </a:defRPr>
            </a:lvl3pPr>
            <a:lvl4pPr eaLnBrk="0" hangingPunct="0">
              <a:defRPr sz="2400">
                <a:solidFill>
                  <a:schemeClr val="tx1"/>
                </a:solidFill>
                <a:latin typeface="Arial" charset="0"/>
                <a:ea typeface="Geneva" charset="0"/>
                <a:cs typeface="Geneva" charset="0"/>
              </a:defRPr>
            </a:lvl4pPr>
            <a:lvl5pPr eaLnBrk="0" hangingPunct="0">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pPr algn="ctr" eaLnBrk="1" fontAlgn="base" hangingPunct="1">
              <a:spcBef>
                <a:spcPct val="0"/>
              </a:spcBef>
              <a:spcAft>
                <a:spcPct val="0"/>
              </a:spcAft>
              <a:defRPr/>
            </a:pPr>
            <a:r>
              <a:rPr lang="en-US" sz="2800" b="1" dirty="0">
                <a:solidFill>
                  <a:srgbClr val="FFFFFF"/>
                </a:solidFill>
                <a:effectLst>
                  <a:glow rad="101600">
                    <a:srgbClr val="000000"/>
                  </a:glow>
                  <a:outerShdw blurRad="38100" dist="38100" dir="2700000" algn="tl">
                    <a:srgbClr val="000000">
                      <a:alpha val="43137"/>
                    </a:srgbClr>
                  </a:outerShdw>
                </a:effectLst>
              </a:rPr>
              <a:t>but whoever does not believe stands </a:t>
            </a:r>
            <a:r>
              <a:rPr lang="en-US" sz="2800" b="1" dirty="0">
                <a:solidFill>
                  <a:srgbClr val="FFFF00"/>
                </a:solidFill>
                <a:effectLst>
                  <a:glow rad="101600">
                    <a:srgbClr val="000000"/>
                  </a:glow>
                  <a:outerShdw blurRad="38100" dist="38100" dir="2700000" algn="tl">
                    <a:srgbClr val="000000">
                      <a:alpha val="43137"/>
                    </a:srgbClr>
                  </a:outerShdw>
                </a:effectLst>
              </a:rPr>
              <a:t>condemned </a:t>
            </a:r>
            <a:r>
              <a:rPr lang="en-US" sz="2800" b="1" dirty="0">
                <a:solidFill>
                  <a:srgbClr val="FFFFFF"/>
                </a:solidFill>
                <a:effectLst>
                  <a:glow rad="101600">
                    <a:srgbClr val="000000"/>
                  </a:glow>
                  <a:outerShdw blurRad="38100" dist="38100" dir="2700000" algn="tl">
                    <a:srgbClr val="000000">
                      <a:alpha val="43137"/>
                    </a:srgbClr>
                  </a:outerShdw>
                </a:effectLst>
              </a:rPr>
              <a:t>already because he has </a:t>
            </a:r>
            <a:r>
              <a:rPr lang="en-US" sz="2800" b="1" dirty="0">
                <a:solidFill>
                  <a:srgbClr val="FFFF00"/>
                </a:solidFill>
                <a:effectLst>
                  <a:glow rad="101600">
                    <a:srgbClr val="000000"/>
                  </a:glow>
                  <a:outerShdw blurRad="38100" dist="38100" dir="2700000" algn="tl">
                    <a:srgbClr val="000000">
                      <a:alpha val="43137"/>
                    </a:srgbClr>
                  </a:outerShdw>
                </a:effectLst>
              </a:rPr>
              <a:t>not believed </a:t>
            </a:r>
            <a:r>
              <a:rPr lang="en-US" sz="2800" b="1" dirty="0">
                <a:solidFill>
                  <a:srgbClr val="FFFFFF"/>
                </a:solidFill>
                <a:effectLst>
                  <a:glow rad="101600">
                    <a:srgbClr val="000000"/>
                  </a:glow>
                  <a:outerShdw blurRad="38100" dist="38100" dir="2700000" algn="tl">
                    <a:srgbClr val="000000">
                      <a:alpha val="43137"/>
                    </a:srgbClr>
                  </a:outerShdw>
                </a:effectLst>
              </a:rPr>
              <a:t>in the name of God</a:t>
            </a:r>
            <a:r>
              <a:rPr lang="fr-FR" altLang="ja-JP" sz="2800" b="1" dirty="0">
                <a:solidFill>
                  <a:srgbClr val="FFFFFF"/>
                </a:solidFill>
                <a:effectLst>
                  <a:glow rad="101600">
                    <a:srgbClr val="000000"/>
                  </a:glow>
                  <a:outerShdw blurRad="38100" dist="38100" dir="2700000" algn="tl">
                    <a:srgbClr val="000000">
                      <a:alpha val="43137"/>
                    </a:srgbClr>
                  </a:outerShdw>
                </a:effectLst>
              </a:rPr>
              <a:t>'</a:t>
            </a:r>
            <a:r>
              <a:rPr lang="en-US" sz="2800" b="1" dirty="0">
                <a:solidFill>
                  <a:srgbClr val="FFFFFF"/>
                </a:solidFill>
                <a:effectLst>
                  <a:glow rad="101600">
                    <a:srgbClr val="000000"/>
                  </a:glow>
                  <a:outerShdw blurRad="38100" dist="38100" dir="2700000" algn="tl">
                    <a:srgbClr val="000000">
                      <a:alpha val="43137"/>
                    </a:srgbClr>
                  </a:outerShdw>
                </a:effectLst>
              </a:rPr>
              <a:t>s one and only Son</a:t>
            </a:r>
            <a:r>
              <a:rPr lang="ru-RU" altLang="ja-JP" sz="2800" b="1" dirty="0">
                <a:solidFill>
                  <a:srgbClr val="FFFFFF"/>
                </a:solidFill>
                <a:effectLst>
                  <a:glow rad="101600">
                    <a:srgbClr val="000000"/>
                  </a:glow>
                  <a:outerShdw blurRad="38100" dist="38100" dir="2700000" algn="tl">
                    <a:srgbClr val="000000">
                      <a:alpha val="43137"/>
                    </a:srgbClr>
                  </a:outerShdw>
                </a:effectLst>
              </a:rPr>
              <a:t>"</a:t>
            </a:r>
            <a:endParaRPr lang="en-US" sz="2800" b="1" dirty="0">
              <a:solidFill>
                <a:srgbClr val="FFFFFF"/>
              </a:solidFill>
              <a:effectLst>
                <a:glow rad="101600">
                  <a:srgbClr val="000000"/>
                </a:glow>
                <a:outerShdw blurRad="38100" dist="38100" dir="2700000" algn="tl">
                  <a:srgbClr val="000000">
                    <a:alpha val="43137"/>
                  </a:srgbClr>
                </a:outerShdw>
              </a:effectLst>
            </a:endParaRPr>
          </a:p>
        </p:txBody>
      </p:sp>
      <p:sp>
        <p:nvSpPr>
          <p:cNvPr id="13" name="TextBox 12"/>
          <p:cNvSpPr txBox="1"/>
          <p:nvPr/>
        </p:nvSpPr>
        <p:spPr>
          <a:xfrm>
            <a:off x="760413" y="6323013"/>
            <a:ext cx="4073525" cy="523875"/>
          </a:xfrm>
          <a:prstGeom prst="rect">
            <a:avLst/>
          </a:prstGeom>
          <a:noFill/>
        </p:spPr>
        <p:txBody>
          <a:bodyPr>
            <a:spAutoFit/>
          </a:bodyPr>
          <a:lstStyle>
            <a:lvl1pPr eaLnBrk="0" hangingPunct="0">
              <a:defRPr sz="2400">
                <a:solidFill>
                  <a:schemeClr val="tx1"/>
                </a:solidFill>
                <a:latin typeface="Arial" charset="0"/>
                <a:ea typeface="ＭＳ Ｐゴシック" charset="0"/>
                <a:cs typeface="Geneva" charset="0"/>
              </a:defRPr>
            </a:lvl1pPr>
            <a:lvl2pPr marL="37931725" indent="-37474525" eaLnBrk="0" hangingPunct="0">
              <a:defRPr sz="2400">
                <a:solidFill>
                  <a:schemeClr val="tx1"/>
                </a:solidFill>
                <a:latin typeface="Arial" charset="0"/>
                <a:ea typeface="Geneva" charset="0"/>
                <a:cs typeface="Geneva" charset="0"/>
              </a:defRPr>
            </a:lvl2pPr>
            <a:lvl3pPr eaLnBrk="0" hangingPunct="0">
              <a:defRPr sz="2400">
                <a:solidFill>
                  <a:schemeClr val="tx1"/>
                </a:solidFill>
                <a:latin typeface="Arial" charset="0"/>
                <a:ea typeface="Geneva" charset="0"/>
                <a:cs typeface="Geneva" charset="0"/>
              </a:defRPr>
            </a:lvl3pPr>
            <a:lvl4pPr eaLnBrk="0" hangingPunct="0">
              <a:defRPr sz="2400">
                <a:solidFill>
                  <a:schemeClr val="tx1"/>
                </a:solidFill>
                <a:latin typeface="Arial" charset="0"/>
                <a:ea typeface="Geneva" charset="0"/>
                <a:cs typeface="Geneva" charset="0"/>
              </a:defRPr>
            </a:lvl4pPr>
            <a:lvl5pPr eaLnBrk="0" hangingPunct="0">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pPr algn="ctr" eaLnBrk="1" fontAlgn="base" hangingPunct="1">
              <a:spcBef>
                <a:spcPct val="0"/>
              </a:spcBef>
              <a:spcAft>
                <a:spcPct val="0"/>
              </a:spcAft>
              <a:defRPr/>
            </a:pPr>
            <a:r>
              <a:rPr lang="en-US" sz="2800" b="1" dirty="0">
                <a:solidFill>
                  <a:srgbClr val="FFFFFF"/>
                </a:solidFill>
                <a:effectLst>
                  <a:glow rad="101600">
                    <a:srgbClr val="000000"/>
                  </a:glow>
                  <a:outerShdw blurRad="38100" dist="38100" dir="2700000" algn="tl">
                    <a:srgbClr val="000000">
                      <a:alpha val="43137"/>
                    </a:srgbClr>
                  </a:outerShdw>
                </a:effectLst>
              </a:rPr>
              <a:t>(John 3:16-18 </a:t>
            </a:r>
            <a:r>
              <a:rPr lang="en-US" sz="2000" b="1" dirty="0">
                <a:solidFill>
                  <a:srgbClr val="FFFFFF"/>
                </a:solidFill>
                <a:effectLst>
                  <a:glow rad="101600">
                    <a:srgbClr val="000000"/>
                  </a:glow>
                  <a:outerShdw blurRad="38100" dist="38100" dir="2700000" algn="tl">
                    <a:srgbClr val="000000">
                      <a:alpha val="43137"/>
                    </a:srgbClr>
                  </a:outerShdw>
                </a:effectLst>
              </a:rPr>
              <a:t>NLT</a:t>
            </a:r>
            <a:r>
              <a:rPr lang="en-US" sz="2800" b="1" dirty="0">
                <a:solidFill>
                  <a:srgbClr val="FFFFFF"/>
                </a:solidFill>
                <a:effectLst>
                  <a:glow rad="101600">
                    <a:srgbClr val="000000"/>
                  </a:glow>
                  <a:outerShdw blurRad="38100" dist="38100" dir="2700000" algn="tl">
                    <a:srgbClr val="000000">
                      <a:alpha val="43137"/>
                    </a:srgbClr>
                  </a:outerShdw>
                </a:effectLst>
              </a:rPr>
              <a:t>)</a:t>
            </a:r>
          </a:p>
        </p:txBody>
      </p:sp>
    </p:spTree>
    <p:extLst>
      <p:ext uri="{BB962C8B-B14F-4D97-AF65-F5344CB8AC3E}">
        <p14:creationId xmlns:p14="http://schemas.microsoft.com/office/powerpoint/2010/main" val="35539387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 y="-1"/>
            <a:ext cx="9171195" cy="51031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0"/>
            <a:ext cx="8357313" cy="4388666"/>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God overlooked people’s ignorance about these things in earlier times, but now </a:t>
            </a:r>
            <a:r>
              <a:rPr lang="en-US" sz="3600" b="1" dirty="0">
                <a:solidFill>
                  <a:srgbClr val="FFFF00"/>
                </a:solidFill>
                <a:effectLst>
                  <a:glow rad="127000">
                    <a:schemeClr val="tx1"/>
                  </a:glow>
                </a:effectLst>
                <a:latin typeface="Arial" charset="0"/>
                <a:ea typeface="ＭＳ Ｐゴシック" charset="0"/>
                <a:cs typeface="ＭＳ Ｐゴシック" charset="0"/>
              </a:rPr>
              <a:t>he commands everyone everywhere to repent of their sins and turn to him</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(Acts 17:30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
        <p:nvSpPr>
          <p:cNvPr id="5" name="Text Box 27"/>
          <p:cNvSpPr txBox="1">
            <a:spLocks noChangeArrowheads="1"/>
          </p:cNvSpPr>
          <p:nvPr/>
        </p:nvSpPr>
        <p:spPr bwMode="auto">
          <a:xfrm>
            <a:off x="8457448" y="87313"/>
            <a:ext cx="527007"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defTabSz="914400">
              <a:defRPr/>
            </a:pPr>
            <a:r>
              <a:rPr lang="en-US" altLang="zh-CN" b="1" kern="0" dirty="0">
                <a:solidFill>
                  <a:srgbClr val="FFFFFF"/>
                </a:solidFill>
                <a:latin typeface="Arial" charset="0"/>
              </a:rPr>
              <a:t>58</a:t>
            </a:r>
          </a:p>
        </p:txBody>
      </p:sp>
    </p:spTree>
    <p:extLst>
      <p:ext uri="{BB962C8B-B14F-4D97-AF65-F5344CB8AC3E}">
        <p14:creationId xmlns:p14="http://schemas.microsoft.com/office/powerpoint/2010/main" val="267910328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85964" y="1057275"/>
            <a:ext cx="4077964" cy="5410200"/>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7927" y="1057275"/>
            <a:ext cx="4038037" cy="54102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3694" y="756218"/>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Limited Says to the Unlimited</a:t>
            </a:r>
            <a:r>
              <a:rPr lang="is-IS" sz="3600" b="1"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7111022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63356"/>
            <a:ext cx="9144000" cy="799565"/>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Limited Atonement</a:t>
            </a:r>
          </a:p>
        </p:txBody>
      </p:sp>
      <p:pic>
        <p:nvPicPr>
          <p:cNvPr id="2" name="Picture 1"/>
          <p:cNvPicPr>
            <a:picLocks noChangeAspect="1"/>
          </p:cNvPicPr>
          <p:nvPr/>
        </p:nvPicPr>
        <p:blipFill>
          <a:blip r:embed="rId3"/>
          <a:stretch>
            <a:fillRect/>
          </a:stretch>
        </p:blipFill>
        <p:spPr>
          <a:xfrm>
            <a:off x="-165288" y="1438058"/>
            <a:ext cx="9385487" cy="5563077"/>
          </a:xfrm>
          <a:prstGeom prst="rect">
            <a:avLst/>
          </a:prstGeom>
        </p:spPr>
      </p:pic>
      <p:sp>
        <p:nvSpPr>
          <p:cNvPr id="3" name="Rectangle 2">
            <a:extLst>
              <a:ext uri="{FF2B5EF4-FFF2-40B4-BE49-F238E27FC236}">
                <a16:creationId xmlns:a16="http://schemas.microsoft.com/office/drawing/2014/main" id="{5FBFBEB8-B8DF-6EE6-C43E-54CF66D404DF}"/>
              </a:ext>
            </a:extLst>
          </p:cNvPr>
          <p:cNvSpPr txBox="1">
            <a:spLocks noChangeArrowheads="1"/>
          </p:cNvSpPr>
          <p:nvPr/>
        </p:nvSpPr>
        <p:spPr bwMode="auto">
          <a:xfrm>
            <a:off x="-165288" y="1639301"/>
            <a:ext cx="9385487" cy="509630"/>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kern="0" dirty="0">
                <a:solidFill>
                  <a:schemeClr val="accent6">
                    <a:lumMod val="75000"/>
                  </a:schemeClr>
                </a:solidFill>
                <a:effectLst/>
                <a:latin typeface="Arial" panose="020B0604020202020204" pitchFamily="34" charset="0"/>
                <a:ea typeface="ＭＳ Ｐゴシック" charset="0"/>
                <a:cs typeface="Arial" panose="020B0604020202020204" pitchFamily="34" charset="0"/>
              </a:rPr>
              <a:t>The Master said, "I lay down my life for…"</a:t>
            </a:r>
          </a:p>
        </p:txBody>
      </p:sp>
      <p:sp>
        <p:nvSpPr>
          <p:cNvPr id="4" name="Rectangle 2">
            <a:extLst>
              <a:ext uri="{FF2B5EF4-FFF2-40B4-BE49-F238E27FC236}">
                <a16:creationId xmlns:a16="http://schemas.microsoft.com/office/drawing/2014/main" id="{F6008153-4AE2-29A6-79C3-A11A23B4AF95}"/>
              </a:ext>
            </a:extLst>
          </p:cNvPr>
          <p:cNvSpPr txBox="1">
            <a:spLocks noChangeArrowheads="1"/>
          </p:cNvSpPr>
          <p:nvPr/>
        </p:nvSpPr>
        <p:spPr bwMode="auto">
          <a:xfrm>
            <a:off x="718460" y="2303329"/>
            <a:ext cx="3537857" cy="509630"/>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solidFill>
                  <a:schemeClr val="tx1"/>
                </a:solidFill>
                <a:effectLst/>
                <a:latin typeface="Arial" panose="020B0604020202020204" pitchFamily="34" charset="0"/>
                <a:ea typeface="ＭＳ Ｐゴシック" charset="0"/>
                <a:cs typeface="Arial" panose="020B0604020202020204" pitchFamily="34" charset="0"/>
              </a:rPr>
              <a:t>THE SHEEP</a:t>
            </a:r>
          </a:p>
        </p:txBody>
      </p:sp>
      <p:sp>
        <p:nvSpPr>
          <p:cNvPr id="5" name="Rectangle 2">
            <a:extLst>
              <a:ext uri="{FF2B5EF4-FFF2-40B4-BE49-F238E27FC236}">
                <a16:creationId xmlns:a16="http://schemas.microsoft.com/office/drawing/2014/main" id="{B62AA405-AA5B-DE61-5423-7B2731B0CA82}"/>
              </a:ext>
            </a:extLst>
          </p:cNvPr>
          <p:cNvSpPr txBox="1">
            <a:spLocks noChangeArrowheads="1"/>
          </p:cNvSpPr>
          <p:nvPr/>
        </p:nvSpPr>
        <p:spPr bwMode="auto">
          <a:xfrm>
            <a:off x="3929744" y="2303329"/>
            <a:ext cx="4637314" cy="509630"/>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solidFill>
                  <a:schemeClr val="tx1"/>
                </a:solidFill>
                <a:effectLst/>
                <a:latin typeface="Arial" panose="020B0604020202020204" pitchFamily="34" charset="0"/>
                <a:ea typeface="ＭＳ Ｐゴシック" charset="0"/>
                <a:cs typeface="Arial" panose="020B0604020202020204" pitchFamily="34" charset="0"/>
              </a:rPr>
              <a:t>NOT THE GOATS</a:t>
            </a:r>
          </a:p>
        </p:txBody>
      </p:sp>
      <p:sp>
        <p:nvSpPr>
          <p:cNvPr id="6" name="Rectangle 2">
            <a:extLst>
              <a:ext uri="{FF2B5EF4-FFF2-40B4-BE49-F238E27FC236}">
                <a16:creationId xmlns:a16="http://schemas.microsoft.com/office/drawing/2014/main" id="{C3152579-AD26-A47C-7479-378F02A1765C}"/>
              </a:ext>
            </a:extLst>
          </p:cNvPr>
          <p:cNvSpPr txBox="1">
            <a:spLocks noChangeArrowheads="1"/>
          </p:cNvSpPr>
          <p:nvPr/>
        </p:nvSpPr>
        <p:spPr bwMode="auto">
          <a:xfrm>
            <a:off x="7511146" y="6416126"/>
            <a:ext cx="1698170" cy="509630"/>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en-US" sz="2000" b="1" kern="0" dirty="0">
                <a:solidFill>
                  <a:schemeClr val="accent6">
                    <a:lumMod val="75000"/>
                  </a:schemeClr>
                </a:solidFill>
                <a:effectLst/>
                <a:latin typeface="Arial" panose="020B0604020202020204" pitchFamily="34" charset="0"/>
                <a:ea typeface="ＭＳ Ｐゴシック" charset="0"/>
                <a:cs typeface="Arial" panose="020B0604020202020204" pitchFamily="34" charset="0"/>
              </a:rPr>
              <a:t>Isaiah 53:8</a:t>
            </a:r>
          </a:p>
        </p:txBody>
      </p:sp>
      <p:sp>
        <p:nvSpPr>
          <p:cNvPr id="7" name="Rectangle 2">
            <a:extLst>
              <a:ext uri="{FF2B5EF4-FFF2-40B4-BE49-F238E27FC236}">
                <a16:creationId xmlns:a16="http://schemas.microsoft.com/office/drawing/2014/main" id="{12705B88-5CE8-61C5-D257-E654244F733C}"/>
              </a:ext>
            </a:extLst>
          </p:cNvPr>
          <p:cNvSpPr txBox="1">
            <a:spLocks noChangeArrowheads="1"/>
          </p:cNvSpPr>
          <p:nvPr/>
        </p:nvSpPr>
        <p:spPr bwMode="auto">
          <a:xfrm>
            <a:off x="-165288" y="5218698"/>
            <a:ext cx="9374604" cy="1328057"/>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i="1" kern="0" dirty="0">
                <a:solidFill>
                  <a:srgbClr val="980000"/>
                </a:solidFill>
                <a:effectLst/>
                <a:latin typeface="Arial" panose="020B0604020202020204" pitchFamily="34" charset="0"/>
                <a:ea typeface="ＭＳ Ｐゴシック" charset="0"/>
                <a:cs typeface="Arial" panose="020B0604020202020204" pitchFamily="34" charset="0"/>
              </a:rPr>
              <a:t>We do not believe that Christ died for Pharaoh, Ahithophel, Saul, Cain, etc., as He did for Peter, James, and John!</a:t>
            </a:r>
          </a:p>
          <a:p>
            <a:pPr defTabSz="914400">
              <a:defRPr/>
            </a:pPr>
            <a:r>
              <a:rPr lang="en-US" sz="2400" b="1" i="1" kern="0" dirty="0">
                <a:solidFill>
                  <a:srgbClr val="980000"/>
                </a:solidFill>
                <a:effectLst/>
                <a:latin typeface="Arial" panose="020B0604020202020204" pitchFamily="34" charset="0"/>
                <a:ea typeface="ＭＳ Ｐゴシック" charset="0"/>
                <a:cs typeface="Arial" panose="020B0604020202020204" pitchFamily="34" charset="0"/>
              </a:rPr>
              <a:t>"For the transgression of MY PEOPLE was He stricken!"</a:t>
            </a:r>
          </a:p>
        </p:txBody>
      </p:sp>
      <p:sp>
        <p:nvSpPr>
          <p:cNvPr id="8" name="Rectangle 2">
            <a:extLst>
              <a:ext uri="{FF2B5EF4-FFF2-40B4-BE49-F238E27FC236}">
                <a16:creationId xmlns:a16="http://schemas.microsoft.com/office/drawing/2014/main" id="{EB71C728-A194-CADC-86B0-DCB0FFAD40D2}"/>
              </a:ext>
            </a:extLst>
          </p:cNvPr>
          <p:cNvSpPr txBox="1">
            <a:spLocks noChangeArrowheads="1"/>
          </p:cNvSpPr>
          <p:nvPr/>
        </p:nvSpPr>
        <p:spPr bwMode="auto">
          <a:xfrm>
            <a:off x="-165288" y="6447961"/>
            <a:ext cx="5138057" cy="509630"/>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1800" b="1" kern="0" dirty="0" err="1">
                <a:solidFill>
                  <a:schemeClr val="accent6">
                    <a:lumMod val="75000"/>
                  </a:schemeClr>
                </a:solidFill>
                <a:effectLst/>
                <a:latin typeface="Arial" panose="020B0604020202020204" pitchFamily="34" charset="0"/>
                <a:ea typeface="ＭＳ Ｐゴシック" charset="0"/>
                <a:cs typeface="Arial" panose="020B0604020202020204" pitchFamily="34" charset="0"/>
              </a:rPr>
              <a:t>www.michaeljeshurum.wordpress.com</a:t>
            </a:r>
            <a:r>
              <a:rPr lang="en-US" sz="1800" b="1" kern="0" dirty="0">
                <a:solidFill>
                  <a:schemeClr val="accent6">
                    <a:lumMod val="75000"/>
                  </a:schemeClr>
                </a:solidFill>
                <a:effectLst/>
                <a:latin typeface="Arial" panose="020B0604020202020204" pitchFamily="34" charset="0"/>
                <a:ea typeface="ＭＳ Ｐゴシック" charset="0"/>
                <a:cs typeface="Arial" panose="020B0604020202020204" pitchFamily="34" charset="0"/>
              </a:rPr>
              <a:t>/</a:t>
            </a:r>
          </a:p>
        </p:txBody>
      </p:sp>
      <p:sp>
        <p:nvSpPr>
          <p:cNvPr id="9" name="Rectangle 2">
            <a:extLst>
              <a:ext uri="{FF2B5EF4-FFF2-40B4-BE49-F238E27FC236}">
                <a16:creationId xmlns:a16="http://schemas.microsoft.com/office/drawing/2014/main" id="{D1DFC58F-3741-72BB-E58B-AAD5BE91BD78}"/>
              </a:ext>
            </a:extLst>
          </p:cNvPr>
          <p:cNvSpPr txBox="1">
            <a:spLocks noChangeArrowheads="1"/>
          </p:cNvSpPr>
          <p:nvPr/>
        </p:nvSpPr>
        <p:spPr bwMode="auto">
          <a:xfrm>
            <a:off x="7511146" y="2778466"/>
            <a:ext cx="1698170" cy="509630"/>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en-US" sz="2000" b="1" kern="0" dirty="0">
                <a:solidFill>
                  <a:schemeClr val="accent6">
                    <a:lumMod val="75000"/>
                  </a:schemeClr>
                </a:solidFill>
                <a:effectLst/>
                <a:latin typeface="Arial" panose="020B0604020202020204" pitchFamily="34" charset="0"/>
                <a:ea typeface="ＭＳ Ｐゴシック" charset="0"/>
                <a:cs typeface="Arial" panose="020B0604020202020204" pitchFamily="34" charset="0"/>
              </a:rPr>
              <a:t>John 10:15</a:t>
            </a:r>
          </a:p>
        </p:txBody>
      </p:sp>
    </p:spTree>
    <p:extLst>
      <p:ext uri="{BB962C8B-B14F-4D97-AF65-F5344CB8AC3E}">
        <p14:creationId xmlns:p14="http://schemas.microsoft.com/office/powerpoint/2010/main" val="39285495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63356"/>
            <a:ext cx="9144000" cy="799565"/>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Limited Atonement</a:t>
            </a:r>
          </a:p>
        </p:txBody>
      </p:sp>
      <p:pic>
        <p:nvPicPr>
          <p:cNvPr id="3" name="Picture 2"/>
          <p:cNvPicPr>
            <a:picLocks noChangeAspect="1"/>
          </p:cNvPicPr>
          <p:nvPr/>
        </p:nvPicPr>
        <p:blipFill>
          <a:blip r:embed="rId3"/>
          <a:stretch>
            <a:fillRect/>
          </a:stretch>
        </p:blipFill>
        <p:spPr>
          <a:xfrm>
            <a:off x="0" y="1353736"/>
            <a:ext cx="9144000" cy="5504264"/>
          </a:xfrm>
          <a:prstGeom prst="rect">
            <a:avLst/>
          </a:prstGeom>
        </p:spPr>
      </p:pic>
      <p:sp>
        <p:nvSpPr>
          <p:cNvPr id="2" name="Rectangle 2">
            <a:extLst>
              <a:ext uri="{FF2B5EF4-FFF2-40B4-BE49-F238E27FC236}">
                <a16:creationId xmlns:a16="http://schemas.microsoft.com/office/drawing/2014/main" id="{51AAF46D-D5D2-7233-3C80-44BED9AC693F}"/>
              </a:ext>
            </a:extLst>
          </p:cNvPr>
          <p:cNvSpPr txBox="1">
            <a:spLocks noChangeArrowheads="1"/>
          </p:cNvSpPr>
          <p:nvPr/>
        </p:nvSpPr>
        <p:spPr bwMode="auto">
          <a:xfrm>
            <a:off x="119743" y="4811485"/>
            <a:ext cx="8926286" cy="1545772"/>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kern="0" dirty="0">
                <a:solidFill>
                  <a:schemeClr val="tx1"/>
                </a:solidFill>
                <a:effectLst/>
                <a:latin typeface="Arial" panose="020B0604020202020204" pitchFamily="34" charset="0"/>
                <a:ea typeface="ＭＳ Ｐゴシック" charset="0"/>
                <a:cs typeface="Arial" panose="020B0604020202020204" pitchFamily="34" charset="0"/>
              </a:rPr>
              <a:t>"I pray not for the world!"</a:t>
            </a:r>
          </a:p>
          <a:p>
            <a:pPr defTabSz="914400">
              <a:defRPr/>
            </a:pPr>
            <a:r>
              <a:rPr lang="en-US" sz="3200" b="1" kern="0" dirty="0">
                <a:solidFill>
                  <a:schemeClr val="tx1"/>
                </a:solidFill>
                <a:effectLst/>
                <a:latin typeface="Arial" panose="020B0604020202020204" pitchFamily="34" charset="0"/>
                <a:ea typeface="ＭＳ Ｐゴシック" charset="0"/>
                <a:cs typeface="Arial" panose="020B0604020202020204" pitchFamily="34" charset="0"/>
              </a:rPr>
              <a:t>I wonder why HE prayed thus, if HE died for the whole world.</a:t>
            </a:r>
          </a:p>
        </p:txBody>
      </p:sp>
    </p:spTree>
    <p:extLst>
      <p:ext uri="{BB962C8B-B14F-4D97-AF65-F5344CB8AC3E}">
        <p14:creationId xmlns:p14="http://schemas.microsoft.com/office/powerpoint/2010/main" val="33893938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The Question</a:t>
            </a:r>
          </a:p>
        </p:txBody>
      </p:sp>
      <p:sp>
        <p:nvSpPr>
          <p:cNvPr id="4" name="Text Box 27"/>
          <p:cNvSpPr txBox="1">
            <a:spLocks noChangeArrowheads="1"/>
          </p:cNvSpPr>
          <p:nvPr/>
        </p:nvSpPr>
        <p:spPr bwMode="auto">
          <a:xfrm>
            <a:off x="8457448" y="87313"/>
            <a:ext cx="527007"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defTabSz="914400">
              <a:defRPr/>
            </a:pPr>
            <a:r>
              <a:rPr lang="en-US" altLang="zh-CN" b="1" kern="0" dirty="0">
                <a:solidFill>
                  <a:srgbClr val="FFFFFF"/>
                </a:solidFill>
                <a:latin typeface="Arial" charset="0"/>
              </a:rPr>
              <a:t>57</a:t>
            </a:r>
          </a:p>
        </p:txBody>
      </p:sp>
      <p:sp>
        <p:nvSpPr>
          <p:cNvPr id="5" name="Rectangle 2"/>
          <p:cNvSpPr txBox="1">
            <a:spLocks noChangeArrowheads="1"/>
          </p:cNvSpPr>
          <p:nvPr/>
        </p:nvSpPr>
        <p:spPr bwMode="auto">
          <a:xfrm>
            <a:off x="3754785" y="1816741"/>
            <a:ext cx="5334000" cy="286569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effectLst>
                  <a:glow rad="127000">
                    <a:schemeClr val="tx1"/>
                  </a:glow>
                </a:effectLst>
                <a:latin typeface="Arial" charset="0"/>
                <a:ea typeface="ＭＳ Ｐゴシック" charset="0"/>
                <a:cs typeface="ＭＳ Ｐゴシック" charset="0"/>
              </a:rPr>
              <a:t>Did Jesus die for all people?</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3578" y="1816741"/>
            <a:ext cx="3208683" cy="3467100"/>
          </a:xfrm>
          <a:prstGeom prst="rect">
            <a:avLst/>
          </a:prstGeom>
        </p:spPr>
      </p:pic>
    </p:spTree>
    <p:extLst>
      <p:ext uri="{BB962C8B-B14F-4D97-AF65-F5344CB8AC3E}">
        <p14:creationId xmlns:p14="http://schemas.microsoft.com/office/powerpoint/2010/main" val="21237492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1715"/>
            <a:ext cx="9144000" cy="683895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188446"/>
            <a:ext cx="9144000" cy="509630"/>
          </a:xfrm>
          <a:solidFill>
            <a:schemeClr val="tx1"/>
          </a:solidFill>
          <a:effectLst>
            <a:outerShdw blurRad="63500" dist="35921" dir="2700000" algn="ctr" rotWithShape="0">
              <a:schemeClr val="tx2">
                <a:alpha val="74998"/>
              </a:schemeClr>
            </a:outerShdw>
          </a:effectLst>
        </p:spPr>
        <p:txBody>
          <a:bodyPr anchor="ctr"/>
          <a:lstStyle/>
          <a:p>
            <a:pPr>
              <a:defRPr/>
            </a:pPr>
            <a:r>
              <a:rPr lang="en-US" sz="2800" b="1" dirty="0">
                <a:effectLst>
                  <a:glow rad="127000">
                    <a:schemeClr val="tx1"/>
                  </a:glow>
                </a:effectLst>
                <a:latin typeface="Times New Roman"/>
                <a:ea typeface="ＭＳ Ｐゴシック" charset="0"/>
                <a:cs typeface="Times New Roman"/>
              </a:rPr>
              <a:t>CALVINISM: A TOTALLY DEPRAVED THEOLOGY</a:t>
            </a:r>
          </a:p>
        </p:txBody>
      </p:sp>
      <p:sp>
        <p:nvSpPr>
          <p:cNvPr id="6" name="Rectangle 2"/>
          <p:cNvSpPr txBox="1">
            <a:spLocks noChangeArrowheads="1"/>
          </p:cNvSpPr>
          <p:nvPr/>
        </p:nvSpPr>
        <p:spPr bwMode="auto">
          <a:xfrm>
            <a:off x="0" y="5698076"/>
            <a:ext cx="9144000" cy="1077177"/>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2400" b="1" dirty="0">
                <a:solidFill>
                  <a:srgbClr val="FFFFFF"/>
                </a:solidFill>
                <a:effectLst>
                  <a:glow rad="127000">
                    <a:srgbClr val="000000"/>
                  </a:glow>
                </a:effectLst>
                <a:latin typeface="Times New Roman"/>
                <a:ea typeface="ＭＳ Ｐゴシック" charset="0"/>
                <a:cs typeface="Times New Roman"/>
              </a:rPr>
              <a:t>"</a:t>
            </a:r>
            <a:r>
              <a:rPr lang="en-US" sz="2400" b="1" dirty="0">
                <a:solidFill>
                  <a:srgbClr val="FFFFFF"/>
                </a:solidFill>
                <a:effectLst>
                  <a:glow rad="127000">
                    <a:srgbClr val="000000"/>
                  </a:glow>
                </a:effectLst>
                <a:latin typeface="Times New Roman"/>
                <a:ea typeface="ＭＳ Ｐゴシック" charset="0"/>
                <a:cs typeface="Times New Roman"/>
              </a:rPr>
              <a:t>I’m sorry, Sally. I have predestined you, your mother and your father all to a fiery eternal torment and there’s nothing you can do about it. Have fun suffering in horrible, unending anguish.</a:t>
            </a:r>
            <a:r>
              <a:rPr lang="ru-RU" sz="2400" b="1" dirty="0">
                <a:solidFill>
                  <a:srgbClr val="FFFFFF"/>
                </a:solidFill>
                <a:effectLst>
                  <a:glow rad="127000">
                    <a:srgbClr val="000000"/>
                  </a:glow>
                </a:effectLst>
                <a:latin typeface="Times New Roman"/>
                <a:ea typeface="ＭＳ Ｐゴシック" charset="0"/>
                <a:cs typeface="Times New Roman"/>
              </a:rPr>
              <a:t>"</a:t>
            </a:r>
            <a:endParaRPr lang="en-US" sz="2400" b="1" dirty="0">
              <a:solidFill>
                <a:srgbClr val="FFFFFF"/>
              </a:solidFill>
              <a:effectLst>
                <a:glow rad="127000">
                  <a:srgbClr val="000000"/>
                </a:glow>
              </a:effectLst>
              <a:latin typeface="Times New Roman"/>
              <a:ea typeface="ＭＳ Ｐゴシック" charset="0"/>
              <a:cs typeface="Times New Roman"/>
            </a:endParaRPr>
          </a:p>
        </p:txBody>
      </p:sp>
    </p:spTree>
    <p:extLst>
      <p:ext uri="{BB962C8B-B14F-4D97-AF65-F5344CB8AC3E}">
        <p14:creationId xmlns:p14="http://schemas.microsoft.com/office/powerpoint/2010/main" val="271951976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32008"/>
            <a:ext cx="9136280" cy="6625992"/>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Which Pill Will You Swallow?</a:t>
            </a:r>
          </a:p>
        </p:txBody>
      </p:sp>
      <p:sp>
        <p:nvSpPr>
          <p:cNvPr id="3" name="Rectangle 2">
            <a:extLst>
              <a:ext uri="{FF2B5EF4-FFF2-40B4-BE49-F238E27FC236}">
                <a16:creationId xmlns:a16="http://schemas.microsoft.com/office/drawing/2014/main" id="{4BE7DE51-EA1E-6A6C-59EE-923514B7825C}"/>
              </a:ext>
            </a:extLst>
          </p:cNvPr>
          <p:cNvSpPr txBox="1">
            <a:spLocks noChangeArrowheads="1"/>
          </p:cNvSpPr>
          <p:nvPr/>
        </p:nvSpPr>
        <p:spPr bwMode="auto">
          <a:xfrm>
            <a:off x="6150431" y="4683465"/>
            <a:ext cx="1948539" cy="628763"/>
          </a:xfrm>
          <a:prstGeom prst="rect">
            <a:avLst/>
          </a:prstGeom>
          <a:solidFill>
            <a:srgbClr val="CC281E"/>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000" b="1" kern="0" dirty="0">
                <a:effectLst/>
                <a:latin typeface="Arial" panose="020B0604020202020204" pitchFamily="34" charset="0"/>
                <a:ea typeface="ＭＳ Ｐゴシック" charset="0"/>
                <a:cs typeface="Arial" panose="020B0604020202020204" pitchFamily="34" charset="0"/>
              </a:rPr>
              <a:t>Sovereign</a:t>
            </a:r>
            <a:br>
              <a:rPr lang="en-US" sz="2000" b="1" kern="0" dirty="0">
                <a:effectLst/>
                <a:latin typeface="Arial" panose="020B0604020202020204" pitchFamily="34" charset="0"/>
                <a:ea typeface="ＭＳ Ｐゴシック" charset="0"/>
                <a:cs typeface="Arial" panose="020B0604020202020204" pitchFamily="34" charset="0"/>
              </a:rPr>
            </a:br>
            <a:r>
              <a:rPr lang="en-US" sz="2400" b="1" kern="0" dirty="0">
                <a:effectLst/>
                <a:latin typeface="Arial" panose="020B0604020202020204" pitchFamily="34" charset="0"/>
                <a:ea typeface="ＭＳ Ｐゴシック" charset="0"/>
                <a:cs typeface="Arial" panose="020B0604020202020204" pitchFamily="34" charset="0"/>
              </a:rPr>
              <a:t>Election</a:t>
            </a:r>
            <a:endParaRPr lang="en-US" sz="2000" b="1" kern="0" dirty="0">
              <a:effectLst/>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2A959A15-5175-0DDC-B8BA-A84D2CE1D33F}"/>
              </a:ext>
            </a:extLst>
          </p:cNvPr>
          <p:cNvSpPr txBox="1">
            <a:spLocks noChangeArrowheads="1"/>
          </p:cNvSpPr>
          <p:nvPr/>
        </p:nvSpPr>
        <p:spPr bwMode="auto">
          <a:xfrm>
            <a:off x="1447803" y="4759665"/>
            <a:ext cx="1948539" cy="628763"/>
          </a:xfrm>
          <a:prstGeom prst="rect">
            <a:avLst/>
          </a:prstGeom>
          <a:solidFill>
            <a:srgbClr val="0C79BD"/>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000" b="1" kern="0" dirty="0">
                <a:effectLst/>
                <a:latin typeface="Arial" panose="020B0604020202020204" pitchFamily="34" charset="0"/>
                <a:ea typeface="ＭＳ Ｐゴシック" charset="0"/>
                <a:cs typeface="Arial" panose="020B0604020202020204" pitchFamily="34" charset="0"/>
              </a:rPr>
              <a:t>Human</a:t>
            </a:r>
            <a:br>
              <a:rPr lang="en-US" sz="2000" b="1" kern="0" dirty="0">
                <a:effectLst/>
                <a:latin typeface="Arial" panose="020B0604020202020204" pitchFamily="34" charset="0"/>
                <a:ea typeface="ＭＳ Ｐゴシック" charset="0"/>
                <a:cs typeface="Arial" panose="020B0604020202020204" pitchFamily="34" charset="0"/>
              </a:rPr>
            </a:br>
            <a:r>
              <a:rPr lang="en-US" sz="2400" b="1" kern="0" dirty="0">
                <a:effectLst/>
                <a:latin typeface="Arial" panose="020B0604020202020204" pitchFamily="34" charset="0"/>
                <a:ea typeface="ＭＳ Ｐゴシック" charset="0"/>
                <a:cs typeface="Arial" panose="020B0604020202020204" pitchFamily="34" charset="0"/>
              </a:rPr>
              <a:t>Freedom</a:t>
            </a:r>
            <a:endParaRPr lang="en-US" sz="2000" b="1" kern="0" dirty="0">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915277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600174" y="232008"/>
            <a:ext cx="5543826" cy="5289731"/>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Theological Considerations </a:t>
            </a:r>
          </a:p>
        </p:txBody>
      </p:sp>
      <p:pic>
        <p:nvPicPr>
          <p:cNvPr id="3" name="Picture 2"/>
          <p:cNvPicPr>
            <a:picLocks noChangeAspect="1"/>
          </p:cNvPicPr>
          <p:nvPr/>
        </p:nvPicPr>
        <p:blipFill>
          <a:blip r:embed="rId3"/>
          <a:stretch>
            <a:fillRect/>
          </a:stretch>
        </p:blipFill>
        <p:spPr>
          <a:xfrm>
            <a:off x="386518" y="947540"/>
            <a:ext cx="2857500" cy="4089400"/>
          </a:xfrm>
          <a:prstGeom prst="rect">
            <a:avLst/>
          </a:prstGeom>
        </p:spPr>
      </p:pic>
      <p:sp>
        <p:nvSpPr>
          <p:cNvPr id="4" name="Text Box 27"/>
          <p:cNvSpPr txBox="1">
            <a:spLocks noChangeArrowheads="1"/>
          </p:cNvSpPr>
          <p:nvPr/>
        </p:nvSpPr>
        <p:spPr bwMode="auto">
          <a:xfrm>
            <a:off x="8457448" y="87313"/>
            <a:ext cx="527007"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defTabSz="914400">
              <a:defRPr/>
            </a:pPr>
            <a:r>
              <a:rPr lang="en-US" altLang="zh-CN" b="1" kern="0" dirty="0">
                <a:solidFill>
                  <a:srgbClr val="FFFFFF"/>
                </a:solidFill>
                <a:latin typeface="Arial" charset="0"/>
              </a:rPr>
              <a:t>58</a:t>
            </a:r>
          </a:p>
        </p:txBody>
      </p:sp>
    </p:spTree>
    <p:extLst>
      <p:ext uri="{BB962C8B-B14F-4D97-AF65-F5344CB8AC3E}">
        <p14:creationId xmlns:p14="http://schemas.microsoft.com/office/powerpoint/2010/main" val="24508632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
            <a:ext cx="9128710" cy="659295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5290" y="87313"/>
            <a:ext cx="8472738" cy="877868"/>
          </a:xfrm>
          <a:noFill/>
          <a:ln>
            <a:noFill/>
          </a:ln>
          <a:effectLst/>
        </p:spPr>
        <p:txBody>
          <a:bodyPr vert="horz" wrap="square" lIns="91440" tIns="45720" rIns="91440" bIns="45720" numCol="1" anchor="t" anchorCtr="0" compatLnSpc="1">
            <a:prstTxWarp prst="textNoShape">
              <a:avLst/>
            </a:prstTxWarp>
          </a:bodyPr>
          <a:lstStyle/>
          <a:p>
            <a:pPr defTabSz="457200"/>
            <a:r>
              <a:rPr lang="en-US" sz="4000" b="1" kern="1200" dirty="0">
                <a:solidFill>
                  <a:schemeClr val="tx1"/>
                </a:solidFill>
                <a:effectLst/>
                <a:latin typeface="Arial" charset="0"/>
                <a:ea typeface="ＭＳ Ｐゴシック" charset="0"/>
                <a:cs typeface="ＭＳ Ｐゴシック" charset="0"/>
              </a:rPr>
              <a:t>a) Universal Gospel Preaching</a:t>
            </a:r>
          </a:p>
        </p:txBody>
      </p:sp>
      <p:sp>
        <p:nvSpPr>
          <p:cNvPr id="4" name="Text Box 27"/>
          <p:cNvSpPr txBox="1">
            <a:spLocks noChangeArrowheads="1"/>
          </p:cNvSpPr>
          <p:nvPr/>
        </p:nvSpPr>
        <p:spPr bwMode="auto">
          <a:xfrm>
            <a:off x="8457448" y="87313"/>
            <a:ext cx="527007"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defTabSz="914400">
              <a:defRPr/>
            </a:pPr>
            <a:r>
              <a:rPr lang="en-US" altLang="zh-CN" b="1" kern="0" dirty="0">
                <a:solidFill>
                  <a:srgbClr val="FFFFFF"/>
                </a:solidFill>
                <a:latin typeface="Arial" charset="0"/>
              </a:rPr>
              <a:t>58</a:t>
            </a:r>
          </a:p>
        </p:txBody>
      </p:sp>
      <p:sp>
        <p:nvSpPr>
          <p:cNvPr id="6" name="Rectangle 2"/>
          <p:cNvSpPr txBox="1">
            <a:spLocks noChangeArrowheads="1"/>
          </p:cNvSpPr>
          <p:nvPr/>
        </p:nvSpPr>
        <p:spPr bwMode="auto">
          <a:xfrm>
            <a:off x="0" y="2805043"/>
            <a:ext cx="3765175" cy="24074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4000" b="1" dirty="0">
                <a:solidFill>
                  <a:schemeClr val="tx1"/>
                </a:solidFill>
                <a:effectLst/>
                <a:latin typeface="Arial" charset="0"/>
                <a:ea typeface="ＭＳ Ｐゴシック" charset="0"/>
                <a:cs typeface="ＭＳ Ｐゴシック" charset="0"/>
              </a:rPr>
              <a:t>"</a:t>
            </a:r>
            <a:r>
              <a:rPr lang="en-US" sz="4000" b="1" dirty="0">
                <a:solidFill>
                  <a:schemeClr val="tx1"/>
                </a:solidFill>
                <a:effectLst/>
                <a:latin typeface="Arial" charset="0"/>
                <a:ea typeface="ＭＳ Ｐゴシック" charset="0"/>
                <a:cs typeface="ＭＳ Ｐゴシック" charset="0"/>
              </a:rPr>
              <a:t>In order for one to preach the Gospel to all</a:t>
            </a:r>
            <a:r>
              <a:rPr lang="is-IS" sz="4000" b="1" dirty="0">
                <a:solidFill>
                  <a:schemeClr val="tx1"/>
                </a:solidFill>
                <a:effectLst/>
                <a:latin typeface="Arial" charset="0"/>
                <a:ea typeface="ＭＳ Ｐゴシック" charset="0"/>
                <a:cs typeface="ＭＳ Ｐゴシック" charset="0"/>
              </a:rPr>
              <a:t>…</a:t>
            </a:r>
            <a:r>
              <a:rPr lang="ru-RU" sz="4000" b="1" dirty="0">
                <a:solidFill>
                  <a:schemeClr val="tx1"/>
                </a:solidFill>
                <a:effectLst/>
                <a:latin typeface="Arial" charset="0"/>
                <a:ea typeface="ＭＳ Ｐゴシック" charset="0"/>
                <a:cs typeface="ＭＳ Ｐゴシック" charset="0"/>
              </a:rPr>
              <a:t>"</a:t>
            </a:r>
            <a:endParaRPr lang="en-US" sz="4000" b="1" dirty="0">
              <a:solidFill>
                <a:schemeClr val="tx1"/>
              </a:solidFill>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5212522" y="2805043"/>
            <a:ext cx="3916188" cy="24074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4000" b="1" dirty="0">
                <a:solidFill>
                  <a:schemeClr val="tx1"/>
                </a:solidFill>
                <a:effectLst/>
                <a:latin typeface="Arial" charset="0"/>
                <a:ea typeface="ＭＳ Ｐゴシック" charset="0"/>
                <a:cs typeface="ＭＳ Ｐゴシック" charset="0"/>
              </a:rPr>
              <a:t>"</a:t>
            </a:r>
            <a:r>
              <a:rPr lang="en-US" sz="4000" b="1" dirty="0">
                <a:solidFill>
                  <a:schemeClr val="tx1"/>
                </a:solidFill>
                <a:effectLst/>
                <a:latin typeface="Arial" charset="0"/>
                <a:ea typeface="ＭＳ Ｐゴシック" charset="0"/>
                <a:cs typeface="ＭＳ Ｐゴシック" charset="0"/>
              </a:rPr>
              <a:t>Christ had to die for all.</a:t>
            </a:r>
            <a:r>
              <a:rPr lang="ru-RU" sz="4000" b="1" dirty="0">
                <a:solidFill>
                  <a:schemeClr val="tx1"/>
                </a:solidFill>
                <a:effectLst/>
                <a:latin typeface="Arial" charset="0"/>
                <a:ea typeface="ＭＳ Ｐゴシック" charset="0"/>
                <a:cs typeface="ＭＳ Ｐゴシック" charset="0"/>
              </a:rPr>
              <a:t>"</a:t>
            </a:r>
            <a:endParaRPr lang="en-US" sz="4000" b="1" dirty="0">
              <a:solidFill>
                <a:schemeClr val="tx1"/>
              </a:solidFill>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5013739" y="5212522"/>
            <a:ext cx="4130261" cy="138043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solidFill>
                  <a:schemeClr val="tx1"/>
                </a:solidFill>
                <a:effectLst/>
                <a:latin typeface="Arial" charset="0"/>
                <a:ea typeface="ＭＳ Ｐゴシック" charset="0"/>
                <a:cs typeface="ＭＳ Ｐゴシック" charset="0"/>
              </a:rPr>
              <a:t>—Ryrie, </a:t>
            </a:r>
            <a:r>
              <a:rPr lang="en-US" sz="2800" b="1" i="1" dirty="0">
                <a:solidFill>
                  <a:schemeClr val="tx1"/>
                </a:solidFill>
                <a:effectLst/>
                <a:latin typeface="Arial" charset="0"/>
                <a:ea typeface="ＭＳ Ｐゴシック" charset="0"/>
                <a:cs typeface="ＭＳ Ｐゴシック" charset="0"/>
              </a:rPr>
              <a:t>Basic Theology</a:t>
            </a:r>
            <a:r>
              <a:rPr lang="en-US" sz="2800" b="1" dirty="0">
                <a:solidFill>
                  <a:schemeClr val="tx1"/>
                </a:solidFill>
                <a:effectLst/>
                <a:latin typeface="Arial" charset="0"/>
                <a:ea typeface="ＭＳ Ｐゴシック" charset="0"/>
                <a:cs typeface="ＭＳ Ｐゴシック" charset="0"/>
              </a:rPr>
              <a:t>, 377</a:t>
            </a:r>
          </a:p>
        </p:txBody>
      </p:sp>
    </p:spTree>
    <p:extLst>
      <p:ext uri="{BB962C8B-B14F-4D97-AF65-F5344CB8AC3E}">
        <p14:creationId xmlns:p14="http://schemas.microsoft.com/office/powerpoint/2010/main" val="304235499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4803913" cy="685358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a) The Value of Christ’s Death</a:t>
            </a:r>
          </a:p>
        </p:txBody>
      </p:sp>
      <p:sp>
        <p:nvSpPr>
          <p:cNvPr id="4" name="Text Box 27"/>
          <p:cNvSpPr txBox="1">
            <a:spLocks noChangeArrowheads="1"/>
          </p:cNvSpPr>
          <p:nvPr/>
        </p:nvSpPr>
        <p:spPr bwMode="auto">
          <a:xfrm>
            <a:off x="8457448" y="87313"/>
            <a:ext cx="527007"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defTabSz="914400">
              <a:defRPr/>
            </a:pPr>
            <a:r>
              <a:rPr lang="en-US" altLang="zh-CN" b="1" kern="0" dirty="0">
                <a:solidFill>
                  <a:srgbClr val="FFFFFF"/>
                </a:solidFill>
                <a:latin typeface="Arial" charset="0"/>
              </a:rPr>
              <a:t>58</a:t>
            </a:r>
          </a:p>
        </p:txBody>
      </p:sp>
      <p:sp>
        <p:nvSpPr>
          <p:cNvPr id="6" name="Rectangle 2"/>
          <p:cNvSpPr txBox="1">
            <a:spLocks noChangeArrowheads="1"/>
          </p:cNvSpPr>
          <p:nvPr/>
        </p:nvSpPr>
        <p:spPr bwMode="auto">
          <a:xfrm>
            <a:off x="4803912" y="1310512"/>
            <a:ext cx="4450523" cy="30958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127000">
                    <a:schemeClr val="tx1"/>
                  </a:glow>
                </a:effectLst>
                <a:latin typeface="Arial" charset="0"/>
                <a:ea typeface="ＭＳ Ｐゴシック" charset="0"/>
                <a:cs typeface="ＭＳ Ｐゴシック" charset="0"/>
              </a:rPr>
              <a:t>Jesus </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made the whole world savable, in addition to the saving value for those who do believe</a:t>
            </a:r>
            <a:r>
              <a:rPr lang="is-IS" sz="3600" b="1" dirty="0">
                <a:effectLst>
                  <a:glow rad="127000">
                    <a:schemeClr val="tx1"/>
                  </a:glow>
                </a:effectLst>
                <a:latin typeface="Arial" charset="0"/>
                <a:ea typeface="ＭＳ Ｐゴシック" charset="0"/>
                <a:cs typeface="ＭＳ Ｐゴシック" charset="0"/>
              </a:rPr>
              <a:t>…</a:t>
            </a:r>
            <a:r>
              <a:rPr lang="ru-RU" sz="3600" b="1"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5013739" y="5212522"/>
            <a:ext cx="4130261" cy="138043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—Ryrie, </a:t>
            </a:r>
            <a:r>
              <a:rPr lang="en-US" sz="2800" b="1" i="1" dirty="0">
                <a:effectLst/>
                <a:latin typeface="Arial" charset="0"/>
                <a:ea typeface="ＭＳ Ｐゴシック" charset="0"/>
                <a:cs typeface="ＭＳ Ｐゴシック" charset="0"/>
              </a:rPr>
              <a:t>Basic Theology</a:t>
            </a:r>
            <a:r>
              <a:rPr lang="en-US" sz="2800" b="1" dirty="0">
                <a:effectLst/>
                <a:latin typeface="Arial" charset="0"/>
                <a:ea typeface="ＭＳ Ｐゴシック" charset="0"/>
                <a:cs typeface="ＭＳ Ｐゴシック" charset="0"/>
              </a:rPr>
              <a:t>, 377</a:t>
            </a:r>
          </a:p>
        </p:txBody>
      </p:sp>
    </p:spTree>
    <p:extLst>
      <p:ext uri="{BB962C8B-B14F-4D97-AF65-F5344CB8AC3E}">
        <p14:creationId xmlns:p14="http://schemas.microsoft.com/office/powerpoint/2010/main" val="81246592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0" y="2100290"/>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Text</a:t>
            </a:r>
          </a:p>
        </p:txBody>
      </p:sp>
      <p:sp>
        <p:nvSpPr>
          <p:cNvPr id="4" name="Text Box 27"/>
          <p:cNvSpPr txBox="1">
            <a:spLocks noChangeArrowheads="1"/>
          </p:cNvSpPr>
          <p:nvPr/>
        </p:nvSpPr>
        <p:spPr bwMode="auto">
          <a:xfrm>
            <a:off x="8457448" y="87313"/>
            <a:ext cx="527007"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defTabSz="914400">
              <a:defRPr/>
            </a:pPr>
            <a:r>
              <a:rPr lang="en-US" altLang="zh-CN" b="1" kern="0" dirty="0">
                <a:solidFill>
                  <a:srgbClr val="FFFFFF"/>
                </a:solidFill>
                <a:latin typeface="Arial" charset="0"/>
              </a:rPr>
              <a:t>58</a:t>
            </a:r>
          </a:p>
        </p:txBody>
      </p:sp>
      <p:pic>
        <p:nvPicPr>
          <p:cNvPr id="2" name="Picture 1"/>
          <p:cNvPicPr>
            <a:picLocks noChangeAspect="1"/>
          </p:cNvPicPr>
          <p:nvPr/>
        </p:nvPicPr>
        <p:blipFill>
          <a:blip r:embed="rId3"/>
          <a:stretch>
            <a:fillRect/>
          </a:stretch>
        </p:blipFill>
        <p:spPr>
          <a:xfrm>
            <a:off x="1143000" y="0"/>
            <a:ext cx="6858000" cy="6858000"/>
          </a:xfrm>
          <a:prstGeom prst="rect">
            <a:avLst/>
          </a:prstGeom>
        </p:spPr>
      </p:pic>
      <p:sp>
        <p:nvSpPr>
          <p:cNvPr id="5" name="Rectangle 2">
            <a:extLst>
              <a:ext uri="{FF2B5EF4-FFF2-40B4-BE49-F238E27FC236}">
                <a16:creationId xmlns:a16="http://schemas.microsoft.com/office/drawing/2014/main" id="{AE6BB985-40BF-14C1-1EFA-92F9EE8AFE48}"/>
              </a:ext>
            </a:extLst>
          </p:cNvPr>
          <p:cNvSpPr txBox="1">
            <a:spLocks noChangeArrowheads="1"/>
          </p:cNvSpPr>
          <p:nvPr/>
        </p:nvSpPr>
        <p:spPr bwMode="auto">
          <a:xfrm>
            <a:off x="0" y="2033528"/>
            <a:ext cx="9144000" cy="509630"/>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kern="0" dirty="0">
                <a:effectLst>
                  <a:glow rad="127000">
                    <a:schemeClr val="tx1"/>
                  </a:glow>
                </a:effectLst>
                <a:latin typeface="Arial" panose="020B0604020202020204" pitchFamily="34" charset="0"/>
                <a:ea typeface="ＭＳ Ｐゴシック" charset="0"/>
                <a:cs typeface="Arial" panose="020B0604020202020204" pitchFamily="34" charset="0"/>
              </a:rPr>
              <a:t>YOU GET WHAT YOU DESERVE</a:t>
            </a:r>
          </a:p>
        </p:txBody>
      </p:sp>
      <p:sp>
        <p:nvSpPr>
          <p:cNvPr id="6" name="Rectangle 2">
            <a:extLst>
              <a:ext uri="{FF2B5EF4-FFF2-40B4-BE49-F238E27FC236}">
                <a16:creationId xmlns:a16="http://schemas.microsoft.com/office/drawing/2014/main" id="{CF3A129F-A4D3-E7AB-454C-8B895812A839}"/>
              </a:ext>
            </a:extLst>
          </p:cNvPr>
          <p:cNvSpPr txBox="1">
            <a:spLocks noChangeArrowheads="1"/>
          </p:cNvSpPr>
          <p:nvPr/>
        </p:nvSpPr>
        <p:spPr bwMode="auto">
          <a:xfrm>
            <a:off x="0" y="5569831"/>
            <a:ext cx="9144000" cy="509630"/>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kern="0" dirty="0">
                <a:effectLst>
                  <a:glow rad="127000">
                    <a:schemeClr val="tx1"/>
                  </a:glow>
                </a:effectLst>
                <a:latin typeface="Arial" panose="020B0604020202020204" pitchFamily="34" charset="0"/>
                <a:ea typeface="ＭＳ Ｐゴシック" charset="0"/>
                <a:cs typeface="Arial" panose="020B0604020202020204" pitchFamily="34" charset="0"/>
              </a:rPr>
              <a:t>JESUS GOT WHAT YOU DESERVE</a:t>
            </a:r>
          </a:p>
        </p:txBody>
      </p:sp>
    </p:spTree>
    <p:extLst>
      <p:ext uri="{BB962C8B-B14F-4D97-AF65-F5344CB8AC3E}">
        <p14:creationId xmlns:p14="http://schemas.microsoft.com/office/powerpoint/2010/main" val="29715526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9144000" cy="652475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4583043" cy="1925227"/>
          </a:xfrm>
          <a:effectLst>
            <a:outerShdw blurRad="63500" dist="35921" dir="2700000" algn="ctr" rotWithShape="0">
              <a:schemeClr val="tx2">
                <a:alpha val="74998"/>
              </a:schemeClr>
            </a:outerShdw>
          </a:effectLst>
        </p:spPr>
        <p:txBody>
          <a:bodyPr anchor="t"/>
          <a:lstStyle/>
          <a:p>
            <a:pPr marL="538163" indent="-538163" algn="l">
              <a:defRPr/>
            </a:pPr>
            <a:r>
              <a:rPr lang="en-US" sz="3600" b="1" dirty="0">
                <a:effectLst>
                  <a:glow rad="127000">
                    <a:schemeClr val="tx1"/>
                  </a:glow>
                </a:effectLst>
                <a:latin typeface="Arial" charset="0"/>
                <a:ea typeface="ＭＳ Ｐゴシック" charset="0"/>
                <a:cs typeface="ＭＳ Ｐゴシック" charset="0"/>
              </a:rPr>
              <a:t>c) Do the Nonelect Have Their Sins Paid for Twice?</a:t>
            </a:r>
          </a:p>
        </p:txBody>
      </p:sp>
      <p:sp>
        <p:nvSpPr>
          <p:cNvPr id="4" name="Text Box 27"/>
          <p:cNvSpPr txBox="1">
            <a:spLocks noChangeArrowheads="1"/>
          </p:cNvSpPr>
          <p:nvPr/>
        </p:nvSpPr>
        <p:spPr bwMode="auto">
          <a:xfrm>
            <a:off x="8457448" y="87313"/>
            <a:ext cx="527007"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defTabSz="914400">
              <a:defRPr/>
            </a:pPr>
            <a:r>
              <a:rPr lang="en-US" altLang="zh-CN" b="1" kern="0" dirty="0">
                <a:solidFill>
                  <a:srgbClr val="FFFFFF"/>
                </a:solidFill>
                <a:latin typeface="Arial" charset="0"/>
              </a:rPr>
              <a:t>58</a:t>
            </a:r>
          </a:p>
        </p:txBody>
      </p:sp>
      <p:sp>
        <p:nvSpPr>
          <p:cNvPr id="6" name="Rectangle 2"/>
          <p:cNvSpPr txBox="1">
            <a:spLocks noChangeArrowheads="1"/>
          </p:cNvSpPr>
          <p:nvPr/>
        </p:nvSpPr>
        <p:spPr bwMode="auto">
          <a:xfrm>
            <a:off x="4803912" y="1310512"/>
            <a:ext cx="4450523" cy="30958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127000">
                    <a:schemeClr val="tx1"/>
                  </a:glow>
                </a:effectLst>
                <a:latin typeface="Arial" charset="0"/>
                <a:ea typeface="ＭＳ Ｐゴシック" charset="0"/>
                <a:cs typeface="ＭＳ Ｐゴシック" charset="0"/>
              </a:rPr>
              <a:t>No. They are like a student who has a scholarship check that he never cashes in.</a:t>
            </a:r>
          </a:p>
        </p:txBody>
      </p:sp>
      <p:sp>
        <p:nvSpPr>
          <p:cNvPr id="7" name="Rectangle 2"/>
          <p:cNvSpPr txBox="1">
            <a:spLocks noChangeArrowheads="1"/>
          </p:cNvSpPr>
          <p:nvPr/>
        </p:nvSpPr>
        <p:spPr bwMode="auto">
          <a:xfrm>
            <a:off x="5013739" y="5801054"/>
            <a:ext cx="4130261" cy="92920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—Ryrie, </a:t>
            </a:r>
            <a:r>
              <a:rPr lang="en-US" sz="2800" b="1" i="1" dirty="0">
                <a:effectLst/>
                <a:latin typeface="Arial" charset="0"/>
                <a:ea typeface="ＭＳ Ｐゴシック" charset="0"/>
                <a:cs typeface="ＭＳ Ｐゴシック" charset="0"/>
              </a:rPr>
              <a:t>Basic Theology</a:t>
            </a:r>
            <a:r>
              <a:rPr lang="en-US" sz="2800" b="1" dirty="0">
                <a:effectLst/>
                <a:latin typeface="Arial" charset="0"/>
                <a:ea typeface="ＭＳ Ｐゴシック" charset="0"/>
                <a:cs typeface="ＭＳ Ｐゴシック" charset="0"/>
              </a:rPr>
              <a:t>, 378</a:t>
            </a:r>
          </a:p>
        </p:txBody>
      </p:sp>
    </p:spTree>
    <p:extLst>
      <p:ext uri="{BB962C8B-B14F-4D97-AF65-F5344CB8AC3E}">
        <p14:creationId xmlns:p14="http://schemas.microsoft.com/office/powerpoint/2010/main" val="282542489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17374" y="1494034"/>
            <a:ext cx="8008508" cy="1366445"/>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If Christ truly died for all, what should we do?</a:t>
            </a:r>
          </a:p>
        </p:txBody>
      </p:sp>
      <p:sp>
        <p:nvSpPr>
          <p:cNvPr id="4" name="Text Box 27"/>
          <p:cNvSpPr txBox="1">
            <a:spLocks noChangeArrowheads="1"/>
          </p:cNvSpPr>
          <p:nvPr/>
        </p:nvSpPr>
        <p:spPr bwMode="auto">
          <a:xfrm>
            <a:off x="8457448" y="87313"/>
            <a:ext cx="527007"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defTabSz="914400">
              <a:defRPr/>
            </a:pPr>
            <a:r>
              <a:rPr lang="en-US" altLang="zh-CN" b="1" kern="0" dirty="0">
                <a:solidFill>
                  <a:srgbClr val="FFFFFF"/>
                </a:solidFill>
                <a:latin typeface="Arial" charset="0"/>
              </a:rPr>
              <a:t>58</a:t>
            </a:r>
          </a:p>
        </p:txBody>
      </p:sp>
      <p:pic>
        <p:nvPicPr>
          <p:cNvPr id="2" name="Picture 1"/>
          <p:cNvPicPr>
            <a:picLocks noChangeAspect="1"/>
          </p:cNvPicPr>
          <p:nvPr/>
        </p:nvPicPr>
        <p:blipFill>
          <a:blip r:embed="rId3"/>
          <a:stretch>
            <a:fillRect/>
          </a:stretch>
        </p:blipFill>
        <p:spPr>
          <a:xfrm>
            <a:off x="1314174" y="2590745"/>
            <a:ext cx="7829826" cy="4267255"/>
          </a:xfrm>
          <a:prstGeom prst="rect">
            <a:avLst/>
          </a:prstGeom>
        </p:spPr>
      </p:pic>
    </p:spTree>
    <p:extLst>
      <p:ext uri="{BB962C8B-B14F-4D97-AF65-F5344CB8AC3E}">
        <p14:creationId xmlns:p14="http://schemas.microsoft.com/office/powerpoint/2010/main" val="101131366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7830956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Salvation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2591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926"/>
            <a:ext cx="9144000" cy="799565"/>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The Views</a:t>
            </a:r>
          </a:p>
        </p:txBody>
      </p:sp>
      <p:grpSp>
        <p:nvGrpSpPr>
          <p:cNvPr id="11" name="Group 10"/>
          <p:cNvGrpSpPr/>
          <p:nvPr/>
        </p:nvGrpSpPr>
        <p:grpSpPr>
          <a:xfrm>
            <a:off x="4476184" y="1173415"/>
            <a:ext cx="4667816" cy="4952447"/>
            <a:chOff x="4476184" y="1173415"/>
            <a:chExt cx="4667816" cy="4952447"/>
          </a:xfrm>
        </p:grpSpPr>
        <p:sp>
          <p:nvSpPr>
            <p:cNvPr id="5" name="Rectangle 2"/>
            <p:cNvSpPr txBox="1">
              <a:spLocks noChangeArrowheads="1"/>
            </p:cNvSpPr>
            <p:nvPr/>
          </p:nvSpPr>
          <p:spPr bwMode="auto">
            <a:xfrm>
              <a:off x="4476184" y="1173415"/>
              <a:ext cx="4667816" cy="9254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effectLst>
                    <a:glow rad="127000">
                      <a:schemeClr val="tx1"/>
                    </a:glow>
                  </a:effectLst>
                  <a:latin typeface="Arial" charset="0"/>
                  <a:ea typeface="ＭＳ Ｐゴシック" charset="0"/>
                  <a:cs typeface="ＭＳ Ｐゴシック" charset="0"/>
                </a:rPr>
                <a:t>Jacob Arminius</a:t>
              </a:r>
            </a:p>
          </p:txBody>
        </p:sp>
        <p:pic>
          <p:nvPicPr>
            <p:cNvPr id="3" name="Picture 2"/>
            <p:cNvPicPr>
              <a:picLocks noChangeAspect="1"/>
            </p:cNvPicPr>
            <p:nvPr/>
          </p:nvPicPr>
          <p:blipFill>
            <a:blip r:embed="rId3"/>
            <a:stretch>
              <a:fillRect/>
            </a:stretch>
          </p:blipFill>
          <p:spPr>
            <a:xfrm>
              <a:off x="5175868" y="1922162"/>
              <a:ext cx="2806700" cy="4203700"/>
            </a:xfrm>
            <a:prstGeom prst="rect">
              <a:avLst/>
            </a:prstGeom>
          </p:spPr>
        </p:pic>
      </p:grpSp>
      <p:grpSp>
        <p:nvGrpSpPr>
          <p:cNvPr id="8" name="Group 7"/>
          <p:cNvGrpSpPr/>
          <p:nvPr/>
        </p:nvGrpSpPr>
        <p:grpSpPr>
          <a:xfrm>
            <a:off x="0" y="1158804"/>
            <a:ext cx="4667816" cy="4967058"/>
            <a:chOff x="0" y="1158804"/>
            <a:chExt cx="4667816" cy="4967058"/>
          </a:xfrm>
        </p:grpSpPr>
        <p:sp>
          <p:nvSpPr>
            <p:cNvPr id="4" name="Rectangle 2"/>
            <p:cNvSpPr txBox="1">
              <a:spLocks noChangeArrowheads="1"/>
            </p:cNvSpPr>
            <p:nvPr/>
          </p:nvSpPr>
          <p:spPr bwMode="auto">
            <a:xfrm>
              <a:off x="0" y="1158804"/>
              <a:ext cx="4667816" cy="9254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effectLst>
                    <a:glow rad="127000">
                      <a:schemeClr val="tx1"/>
                    </a:glow>
                  </a:effectLst>
                  <a:latin typeface="Arial" charset="0"/>
                  <a:ea typeface="ＭＳ Ｐゴシック" charset="0"/>
                  <a:cs typeface="ＭＳ Ｐゴシック" charset="0"/>
                </a:rPr>
                <a:t>John Calvin</a:t>
              </a:r>
            </a:p>
          </p:txBody>
        </p:sp>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77121" y="1922162"/>
              <a:ext cx="2806700" cy="4203700"/>
            </a:xfrm>
            <a:prstGeom prst="rect">
              <a:avLst/>
            </a:prstGeom>
          </p:spPr>
        </p:pic>
      </p:grpSp>
      <p:sp>
        <p:nvSpPr>
          <p:cNvPr id="9" name="Rectangle 2"/>
          <p:cNvSpPr txBox="1">
            <a:spLocks noChangeArrowheads="1"/>
          </p:cNvSpPr>
          <p:nvPr/>
        </p:nvSpPr>
        <p:spPr bwMode="auto">
          <a:xfrm>
            <a:off x="0" y="5387889"/>
            <a:ext cx="4667816" cy="13119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effectLst>
                  <a:glow rad="127000">
                    <a:schemeClr val="tx1"/>
                  </a:glow>
                </a:effectLst>
                <a:latin typeface="Arial" charset="0"/>
                <a:ea typeface="ＭＳ Ｐゴシック" charset="0"/>
                <a:cs typeface="ＭＳ Ｐゴシック" charset="0"/>
              </a:rPr>
              <a:t>Limited</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Atonement</a:t>
            </a:r>
          </a:p>
        </p:txBody>
      </p:sp>
      <p:sp>
        <p:nvSpPr>
          <p:cNvPr id="10" name="Rectangle 2"/>
          <p:cNvSpPr txBox="1">
            <a:spLocks noChangeArrowheads="1"/>
          </p:cNvSpPr>
          <p:nvPr/>
        </p:nvSpPr>
        <p:spPr bwMode="auto">
          <a:xfrm>
            <a:off x="4476184" y="5402500"/>
            <a:ext cx="4667816" cy="13119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a:effectLst>
                  <a:glow rad="127000">
                    <a:schemeClr val="tx1"/>
                  </a:glow>
                </a:effectLst>
                <a:latin typeface="Arial" charset="0"/>
                <a:ea typeface="ＭＳ Ｐゴシック" charset="0"/>
                <a:cs typeface="ＭＳ Ｐゴシック" charset="0"/>
              </a:rPr>
              <a:t>Unlimited</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Atonement</a:t>
            </a:r>
          </a:p>
        </p:txBody>
      </p:sp>
      <p:sp>
        <p:nvSpPr>
          <p:cNvPr id="13" name="Text Box 27"/>
          <p:cNvSpPr txBox="1">
            <a:spLocks noChangeArrowheads="1"/>
          </p:cNvSpPr>
          <p:nvPr/>
        </p:nvSpPr>
        <p:spPr bwMode="auto">
          <a:xfrm>
            <a:off x="8457448" y="87313"/>
            <a:ext cx="527007"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defTabSz="914400">
              <a:defRPr/>
            </a:pPr>
            <a:r>
              <a:rPr lang="en-US" altLang="zh-CN" b="1" kern="0" dirty="0">
                <a:solidFill>
                  <a:srgbClr val="FFFFFF"/>
                </a:solidFill>
                <a:latin typeface="Arial" charset="0"/>
              </a:rPr>
              <a:t>57</a:t>
            </a:r>
          </a:p>
        </p:txBody>
      </p:sp>
    </p:spTree>
    <p:extLst>
      <p:ext uri="{BB962C8B-B14F-4D97-AF65-F5344CB8AC3E}">
        <p14:creationId xmlns:p14="http://schemas.microsoft.com/office/powerpoint/2010/main" val="25860949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Clothes</a:t>
            </a:r>
          </a:p>
        </p:txBody>
      </p:sp>
      <p:pic>
        <p:nvPicPr>
          <p:cNvPr id="2" name="Picture 1"/>
          <p:cNvPicPr>
            <a:picLocks noChangeAspect="1"/>
          </p:cNvPicPr>
          <p:nvPr/>
        </p:nvPicPr>
        <p:blipFill>
          <a:blip r:embed="rId3"/>
          <a:stretch>
            <a:fillRect/>
          </a:stretch>
        </p:blipFill>
        <p:spPr>
          <a:xfrm>
            <a:off x="1574800" y="0"/>
            <a:ext cx="5973961"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6035875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9144000" cy="6858000"/>
          </a:xfrm>
          <a:prstGeom prst="rect">
            <a:avLst/>
          </a:prstGeom>
          <a:noFill/>
        </p:spPr>
      </p:pic>
      <p:sp>
        <p:nvSpPr>
          <p:cNvPr id="900098" name="Rectangle 2"/>
          <p:cNvSpPr>
            <a:spLocks noGrp="1" noChangeArrowheads="1"/>
          </p:cNvSpPr>
          <p:nvPr>
            <p:ph type="ctrTitle"/>
          </p:nvPr>
        </p:nvSpPr>
        <p:spPr>
          <a:xfrm>
            <a:off x="0" y="34068"/>
            <a:ext cx="9144000" cy="925488"/>
          </a:xfrm>
          <a:noFill/>
          <a:effectLst>
            <a:outerShdw blurRad="63500" dist="35921" dir="2700000" algn="ctr" rotWithShape="0">
              <a:schemeClr val="tx2">
                <a:alpha val="74998"/>
              </a:schemeClr>
            </a:outerShdw>
          </a:effectLst>
        </p:spPr>
        <p:txBody>
          <a:bodyPr/>
          <a:lstStyle/>
          <a:p>
            <a:pPr>
              <a:defRPr/>
            </a:pPr>
            <a:r>
              <a:rPr lang="en-US" altLang="zh-CN" sz="5400" b="1" dirty="0">
                <a:solidFill>
                  <a:srgbClr val="FFFFFF"/>
                </a:solidFill>
              </a:rPr>
              <a:t>The Acronym</a:t>
            </a:r>
            <a:endParaRPr lang="en-US" sz="5400" b="1" dirty="0">
              <a:solidFill>
                <a:srgbClr val="FFFFFF"/>
              </a:solidFill>
              <a:effectLst>
                <a:glow rad="127000">
                  <a:schemeClr val="tx1"/>
                </a:glow>
              </a:effectLst>
              <a:latin typeface="Arial" charset="0"/>
              <a:ea typeface="ＭＳ Ｐゴシック" charset="0"/>
              <a:cs typeface="ＭＳ Ｐゴシック" charset="0"/>
            </a:endParaRPr>
          </a:p>
        </p:txBody>
      </p:sp>
      <p:sp>
        <p:nvSpPr>
          <p:cNvPr id="2" name="Rectangle 1"/>
          <p:cNvSpPr/>
          <p:nvPr/>
        </p:nvSpPr>
        <p:spPr>
          <a:xfrm>
            <a:off x="1" y="3511985"/>
            <a:ext cx="9143999" cy="769441"/>
          </a:xfrm>
          <a:prstGeom prst="rect">
            <a:avLst/>
          </a:prstGeom>
          <a:noFill/>
        </p:spPr>
        <p:txBody>
          <a:bodyPr wrap="square">
            <a:spAutoFit/>
          </a:bodyPr>
          <a:lstStyle/>
          <a:p>
            <a:pPr>
              <a:defRPr/>
            </a:pPr>
            <a:r>
              <a:rPr lang="en-US" altLang="zh-CN" sz="4400" dirty="0">
                <a:solidFill>
                  <a:srgbClr val="FFFF00"/>
                </a:solidFill>
                <a:latin typeface="Arial"/>
                <a:ea typeface="MS PGothic" panose="020B0600070205080204" pitchFamily="34" charset="-128"/>
                <a:cs typeface="Arial"/>
              </a:rPr>
              <a:t>L</a:t>
            </a:r>
            <a:r>
              <a:rPr lang="en-US" altLang="zh-CN" sz="4400" dirty="0">
                <a:solidFill>
                  <a:srgbClr val="FFFFFF"/>
                </a:solidFill>
                <a:latin typeface="Arial"/>
                <a:ea typeface="MS PGothic" panose="020B0600070205080204" pitchFamily="34" charset="-128"/>
                <a:cs typeface="Arial"/>
              </a:rPr>
              <a:t>imited Atonement</a:t>
            </a:r>
            <a:endParaRPr lang="en-US" sz="4400" b="1" dirty="0">
              <a:solidFill>
                <a:srgbClr val="FFFFFF"/>
              </a:solidFill>
              <a:effectLst>
                <a:glow rad="127000">
                  <a:schemeClr val="tx1"/>
                </a:glow>
              </a:effectLst>
              <a:latin typeface="Arial"/>
              <a:ea typeface="MS PGothic" panose="020B0600070205080204" pitchFamily="34" charset="-128"/>
              <a:cs typeface="Arial"/>
            </a:endParaRPr>
          </a:p>
        </p:txBody>
      </p:sp>
      <p:sp>
        <p:nvSpPr>
          <p:cNvPr id="4" name="Rectangle 3"/>
          <p:cNvSpPr/>
          <p:nvPr/>
        </p:nvSpPr>
        <p:spPr>
          <a:xfrm>
            <a:off x="2" y="1371921"/>
            <a:ext cx="8002718" cy="769441"/>
          </a:xfrm>
          <a:prstGeom prst="rect">
            <a:avLst/>
          </a:prstGeom>
          <a:noFill/>
        </p:spPr>
        <p:txBody>
          <a:bodyPr wrap="square">
            <a:spAutoFit/>
          </a:bodyPr>
          <a:lstStyle/>
          <a:p>
            <a:r>
              <a:rPr lang="en-US" altLang="zh-SG" sz="4400" dirty="0">
                <a:solidFill>
                  <a:srgbClr val="FFFF00"/>
                </a:solidFill>
                <a:latin typeface="Arial"/>
                <a:ea typeface="MS PGothic" panose="020B0600070205080204" pitchFamily="34" charset="-128"/>
                <a:cs typeface="Arial"/>
              </a:rPr>
              <a:t>T</a:t>
            </a:r>
            <a:r>
              <a:rPr lang="en-US" altLang="zh-SG" sz="4400" dirty="0">
                <a:solidFill>
                  <a:srgbClr val="FFFFFF"/>
                </a:solidFill>
                <a:latin typeface="Arial"/>
                <a:ea typeface="MS PGothic" panose="020B0600070205080204" pitchFamily="34" charset="-128"/>
                <a:cs typeface="Arial"/>
              </a:rPr>
              <a:t>otal Depravity</a:t>
            </a:r>
            <a:endParaRPr lang="en-SG" sz="4400" dirty="0">
              <a:solidFill>
                <a:srgbClr val="FFFFFF"/>
              </a:solidFill>
              <a:latin typeface="Arial"/>
              <a:ea typeface="MS PGothic" panose="020B0600070205080204" pitchFamily="34" charset="-128"/>
              <a:cs typeface="Arial"/>
            </a:endParaRPr>
          </a:p>
        </p:txBody>
      </p:sp>
      <p:sp>
        <p:nvSpPr>
          <p:cNvPr id="5" name="Rectangle 4"/>
          <p:cNvSpPr/>
          <p:nvPr/>
        </p:nvSpPr>
        <p:spPr>
          <a:xfrm>
            <a:off x="2" y="2501671"/>
            <a:ext cx="8002718" cy="707886"/>
          </a:xfrm>
          <a:prstGeom prst="rect">
            <a:avLst/>
          </a:prstGeom>
          <a:noFill/>
        </p:spPr>
        <p:txBody>
          <a:bodyPr wrap="square">
            <a:spAutoFit/>
          </a:bodyPr>
          <a:lstStyle/>
          <a:p>
            <a:r>
              <a:rPr lang="en-US" altLang="zh-CN" sz="4000" dirty="0">
                <a:solidFill>
                  <a:srgbClr val="FFFF00"/>
                </a:solidFill>
                <a:latin typeface="Arial"/>
                <a:ea typeface="MS PGothic" panose="020B0600070205080204" pitchFamily="34" charset="-128"/>
                <a:cs typeface="Arial"/>
              </a:rPr>
              <a:t>U</a:t>
            </a:r>
            <a:r>
              <a:rPr lang="en-US" altLang="zh-CN" sz="4000" dirty="0">
                <a:solidFill>
                  <a:srgbClr val="FFFFFF"/>
                </a:solidFill>
                <a:latin typeface="Arial"/>
                <a:ea typeface="MS PGothic" panose="020B0600070205080204" pitchFamily="34" charset="-128"/>
                <a:cs typeface="Arial"/>
              </a:rPr>
              <a:t>nconditional Election</a:t>
            </a:r>
            <a:endParaRPr lang="en-SG" sz="4000" dirty="0">
              <a:solidFill>
                <a:srgbClr val="FFFFFF"/>
              </a:solidFill>
              <a:latin typeface="Arial"/>
              <a:ea typeface="MS PGothic" panose="020B0600070205080204" pitchFamily="34" charset="-128"/>
              <a:cs typeface="Arial"/>
            </a:endParaRPr>
          </a:p>
        </p:txBody>
      </p:sp>
      <p:sp>
        <p:nvSpPr>
          <p:cNvPr id="6" name="Rectangle 5"/>
          <p:cNvSpPr/>
          <p:nvPr/>
        </p:nvSpPr>
        <p:spPr>
          <a:xfrm>
            <a:off x="-9852" y="4527648"/>
            <a:ext cx="5961147" cy="707886"/>
          </a:xfrm>
          <a:prstGeom prst="rect">
            <a:avLst/>
          </a:prstGeom>
          <a:noFill/>
        </p:spPr>
        <p:txBody>
          <a:bodyPr wrap="square">
            <a:spAutoFit/>
          </a:bodyPr>
          <a:lstStyle/>
          <a:p>
            <a:r>
              <a:rPr lang="en-US" altLang="zh-CN" sz="4000" dirty="0">
                <a:solidFill>
                  <a:srgbClr val="FFFF00"/>
                </a:solidFill>
                <a:latin typeface="Arial"/>
                <a:ea typeface="MS PGothic" panose="020B0600070205080204" pitchFamily="34" charset="-128"/>
                <a:cs typeface="Arial"/>
              </a:rPr>
              <a:t>I</a:t>
            </a:r>
            <a:r>
              <a:rPr lang="en-US" altLang="zh-CN" sz="4000" dirty="0">
                <a:solidFill>
                  <a:srgbClr val="FFFFFF"/>
                </a:solidFill>
                <a:latin typeface="Arial"/>
                <a:ea typeface="MS PGothic" panose="020B0600070205080204" pitchFamily="34" charset="-128"/>
                <a:cs typeface="Arial"/>
              </a:rPr>
              <a:t>rresistible Grace</a:t>
            </a:r>
            <a:endParaRPr lang="en-SG" sz="4000" dirty="0">
              <a:solidFill>
                <a:srgbClr val="FFFFFF"/>
              </a:solidFill>
              <a:latin typeface="Arial"/>
              <a:ea typeface="MS PGothic" panose="020B0600070205080204" pitchFamily="34" charset="-128"/>
              <a:cs typeface="Arial"/>
            </a:endParaRPr>
          </a:p>
        </p:txBody>
      </p:sp>
      <p:sp>
        <p:nvSpPr>
          <p:cNvPr id="7" name="Rectangle 6"/>
          <p:cNvSpPr/>
          <p:nvPr/>
        </p:nvSpPr>
        <p:spPr>
          <a:xfrm>
            <a:off x="0" y="5615645"/>
            <a:ext cx="7670901" cy="769441"/>
          </a:xfrm>
          <a:prstGeom prst="rect">
            <a:avLst/>
          </a:prstGeom>
          <a:noFill/>
        </p:spPr>
        <p:txBody>
          <a:bodyPr wrap="square">
            <a:spAutoFit/>
          </a:bodyPr>
          <a:lstStyle/>
          <a:p>
            <a:r>
              <a:rPr lang="en-US" altLang="zh-CN" sz="4400" dirty="0">
                <a:solidFill>
                  <a:srgbClr val="FFFF00"/>
                </a:solidFill>
                <a:latin typeface="Arial"/>
                <a:ea typeface="MS PGothic" panose="020B0600070205080204" pitchFamily="34" charset="-128"/>
                <a:cs typeface="Arial"/>
              </a:rPr>
              <a:t>P</a:t>
            </a:r>
            <a:r>
              <a:rPr lang="en-US" altLang="zh-CN" sz="4400" dirty="0">
                <a:solidFill>
                  <a:srgbClr val="FFFFFF"/>
                </a:solidFill>
                <a:latin typeface="Arial"/>
                <a:ea typeface="MS PGothic" panose="020B0600070205080204" pitchFamily="34" charset="-128"/>
                <a:cs typeface="Arial"/>
              </a:rPr>
              <a:t>erseverance of the Saints</a:t>
            </a:r>
            <a:endParaRPr lang="en-SG" sz="4400" dirty="0">
              <a:solidFill>
                <a:srgbClr val="FFFFFF"/>
              </a:solidFill>
              <a:latin typeface="Arial"/>
              <a:ea typeface="MS PGothic" panose="020B0600070205080204" pitchFamily="34" charset="-128"/>
              <a:cs typeface="Arial"/>
            </a:endParaRPr>
          </a:p>
        </p:txBody>
      </p:sp>
    </p:spTree>
    <p:extLst>
      <p:ext uri="{BB962C8B-B14F-4D97-AF65-F5344CB8AC3E}">
        <p14:creationId xmlns:p14="http://schemas.microsoft.com/office/powerpoint/2010/main" val="1559716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9400" y="0"/>
            <a:ext cx="858416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6" name="Rectangle 2"/>
          <p:cNvSpPr txBox="1">
            <a:spLocks noChangeArrowheads="1"/>
          </p:cNvSpPr>
          <p:nvPr/>
        </p:nvSpPr>
        <p:spPr bwMode="auto">
          <a:xfrm>
            <a:off x="0" y="5889219"/>
            <a:ext cx="9144000" cy="949731"/>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solidFill>
                  <a:srgbClr val="FFFFFF"/>
                </a:solidFill>
                <a:effectLst>
                  <a:glow rad="127000">
                    <a:srgbClr val="000000"/>
                  </a:glow>
                </a:effectLst>
                <a:latin typeface="Times New Roman"/>
                <a:ea typeface="ＭＳ Ｐゴシック" charset="0"/>
                <a:cs typeface="Times New Roman"/>
              </a:rPr>
              <a:t>When God’s Providence and Security are Just Not Enough</a:t>
            </a:r>
          </a:p>
        </p:txBody>
      </p:sp>
      <p:sp>
        <p:nvSpPr>
          <p:cNvPr id="900098" name="Rectangle 2"/>
          <p:cNvSpPr>
            <a:spLocks noGrp="1" noChangeArrowheads="1"/>
          </p:cNvSpPr>
          <p:nvPr>
            <p:ph type="ctrTitle"/>
          </p:nvPr>
        </p:nvSpPr>
        <p:spPr>
          <a:xfrm>
            <a:off x="0" y="5273044"/>
            <a:ext cx="9144000" cy="949731"/>
          </a:xfrm>
          <a:solidFill>
            <a:schemeClr val="tx1"/>
          </a:solidFill>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Times New Roman"/>
                <a:ea typeface="ＭＳ Ｐゴシック" charset="0"/>
                <a:cs typeface="Times New Roman"/>
              </a:rPr>
              <a:t>ARMINIANISM</a:t>
            </a:r>
          </a:p>
        </p:txBody>
      </p:sp>
    </p:spTree>
    <p:extLst>
      <p:ext uri="{BB962C8B-B14F-4D97-AF65-F5344CB8AC3E}">
        <p14:creationId xmlns:p14="http://schemas.microsoft.com/office/powerpoint/2010/main" val="112764223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4068"/>
            <a:ext cx="9144000" cy="769349"/>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The Acronym</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803417"/>
            <a:ext cx="9144001" cy="6071946"/>
          </a:xfrm>
          <a:prstGeom prst="rect">
            <a:avLst/>
          </a:prstGeom>
        </p:spPr>
      </p:pic>
    </p:spTree>
    <p:extLst>
      <p:ext uri="{BB962C8B-B14F-4D97-AF65-F5344CB8AC3E}">
        <p14:creationId xmlns:p14="http://schemas.microsoft.com/office/powerpoint/2010/main" val="2962478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4130261" cy="2842996"/>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Four Important Affirmations</a:t>
            </a:r>
          </a:p>
        </p:txBody>
      </p:sp>
      <p:sp>
        <p:nvSpPr>
          <p:cNvPr id="5" name="Rectangle 2"/>
          <p:cNvSpPr txBox="1">
            <a:spLocks noChangeArrowheads="1"/>
          </p:cNvSpPr>
          <p:nvPr/>
        </p:nvSpPr>
        <p:spPr bwMode="auto">
          <a:xfrm>
            <a:off x="342348" y="1925429"/>
            <a:ext cx="8801652" cy="393865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42950" indent="-742950" algn="l">
              <a:buFont typeface="+mj-lt"/>
              <a:buAutoNum type="alphaLcParenR"/>
              <a:defRPr/>
            </a:pPr>
            <a:r>
              <a:rPr lang="en-US" sz="2800" b="1" dirty="0">
                <a:solidFill>
                  <a:schemeClr val="tx2"/>
                </a:solidFill>
                <a:effectLst>
                  <a:glow rad="127000">
                    <a:schemeClr val="bg1"/>
                  </a:glow>
                </a:effectLst>
                <a:latin typeface="Arial" charset="0"/>
                <a:ea typeface="ＭＳ Ｐゴシック" charset="0"/>
                <a:cs typeface="ＭＳ Ｐゴシック" charset="0"/>
              </a:rPr>
              <a:t>Unlimited </a:t>
            </a:r>
            <a:r>
              <a:rPr lang="en-US" sz="2800" b="1" dirty="0" err="1">
                <a:solidFill>
                  <a:schemeClr val="tx2"/>
                </a:solidFill>
                <a:effectLst>
                  <a:glow rad="127000">
                    <a:schemeClr val="bg1"/>
                  </a:glow>
                </a:effectLst>
                <a:latin typeface="Arial" charset="0"/>
                <a:ea typeface="ＭＳ Ｐゴシック" charset="0"/>
                <a:cs typeface="ＭＳ Ｐゴシック" charset="0"/>
              </a:rPr>
              <a:t>redemptionists</a:t>
            </a:r>
            <a:r>
              <a:rPr lang="en-US" sz="2800" b="1" dirty="0">
                <a:solidFill>
                  <a:schemeClr val="tx2"/>
                </a:solidFill>
                <a:effectLst>
                  <a:glow rad="127000">
                    <a:schemeClr val="bg1"/>
                  </a:glow>
                </a:effectLst>
                <a:latin typeface="Arial" charset="0"/>
                <a:ea typeface="ＭＳ Ｐゴシック" charset="0"/>
                <a:cs typeface="ＭＳ Ｐゴシック" charset="0"/>
              </a:rPr>
              <a:t> are not universalists.</a:t>
            </a:r>
          </a:p>
          <a:p>
            <a:pPr marL="742950" indent="-742950" algn="l">
              <a:buFont typeface="+mj-lt"/>
              <a:buAutoNum type="alphaLcParenR"/>
              <a:defRPr/>
            </a:pPr>
            <a:endParaRPr lang="en-US" sz="2800" b="1" dirty="0">
              <a:solidFill>
                <a:schemeClr val="tx2"/>
              </a:solidFill>
              <a:effectLst>
                <a:glow rad="127000">
                  <a:schemeClr val="bg1"/>
                </a:glow>
              </a:effectLst>
              <a:latin typeface="Arial" charset="0"/>
              <a:ea typeface="ＭＳ Ｐゴシック" charset="0"/>
              <a:cs typeface="ＭＳ Ｐゴシック" charset="0"/>
            </a:endParaRPr>
          </a:p>
          <a:p>
            <a:pPr marL="742950" indent="-742950" algn="l">
              <a:buFont typeface="+mj-lt"/>
              <a:buAutoNum type="alphaLcParenR"/>
              <a:defRPr/>
            </a:pPr>
            <a:r>
              <a:rPr lang="en-US" sz="2800" b="1" dirty="0">
                <a:solidFill>
                  <a:schemeClr val="tx2"/>
                </a:solidFill>
                <a:effectLst>
                  <a:glow rad="127000">
                    <a:schemeClr val="bg1"/>
                  </a:glow>
                </a:effectLst>
                <a:latin typeface="Arial" charset="0"/>
                <a:ea typeface="ＭＳ Ｐゴシック" charset="0"/>
                <a:cs typeface="ＭＳ Ｐゴシック" charset="0"/>
              </a:rPr>
              <a:t>All people are lost, including the elect.</a:t>
            </a:r>
          </a:p>
          <a:p>
            <a:pPr marL="742950" indent="-742950" algn="l">
              <a:buFont typeface="+mj-lt"/>
              <a:buAutoNum type="alphaLcParenR"/>
              <a:defRPr/>
            </a:pPr>
            <a:endParaRPr lang="en-US" sz="2800" b="1" dirty="0">
              <a:solidFill>
                <a:schemeClr val="tx2"/>
              </a:solidFill>
              <a:effectLst>
                <a:glow rad="127000">
                  <a:schemeClr val="bg1"/>
                </a:glow>
              </a:effectLst>
              <a:latin typeface="Arial" charset="0"/>
              <a:ea typeface="ＭＳ Ｐゴシック" charset="0"/>
              <a:cs typeface="ＭＳ Ｐゴシック" charset="0"/>
            </a:endParaRPr>
          </a:p>
          <a:p>
            <a:pPr marL="742950" indent="-742950" algn="l">
              <a:buFont typeface="+mj-lt"/>
              <a:buAutoNum type="alphaLcParenR"/>
              <a:defRPr/>
            </a:pPr>
            <a:r>
              <a:rPr lang="en-US" sz="2800" b="1" dirty="0">
                <a:solidFill>
                  <a:schemeClr val="tx2"/>
                </a:solidFill>
                <a:effectLst>
                  <a:glow rad="127000">
                    <a:schemeClr val="bg1"/>
                  </a:glow>
                </a:effectLst>
                <a:latin typeface="Arial" charset="0"/>
                <a:ea typeface="ＭＳ Ｐゴシック" charset="0"/>
                <a:cs typeface="ＭＳ Ｐゴシック" charset="0"/>
              </a:rPr>
              <a:t>Anyone who will be saved must believe.</a:t>
            </a:r>
          </a:p>
          <a:p>
            <a:pPr marL="742950" indent="-742950" algn="l">
              <a:buFont typeface="+mj-lt"/>
              <a:buAutoNum type="alphaLcParenR"/>
              <a:defRPr/>
            </a:pPr>
            <a:endParaRPr lang="en-US" sz="2800" b="1" dirty="0">
              <a:solidFill>
                <a:schemeClr val="tx2"/>
              </a:solidFill>
              <a:effectLst>
                <a:glow rad="127000">
                  <a:schemeClr val="bg1"/>
                </a:glow>
              </a:effectLst>
              <a:latin typeface="Arial" charset="0"/>
              <a:ea typeface="ＭＳ Ｐゴシック" charset="0"/>
              <a:cs typeface="ＭＳ Ｐゴシック" charset="0"/>
            </a:endParaRPr>
          </a:p>
          <a:p>
            <a:pPr marL="742950" indent="-742950" algn="l">
              <a:buFont typeface="+mj-lt"/>
              <a:buAutoNum type="alphaLcParenR"/>
              <a:defRPr/>
            </a:pPr>
            <a:r>
              <a:rPr lang="en-US" sz="2800" b="1" dirty="0">
                <a:solidFill>
                  <a:schemeClr val="tx2"/>
                </a:solidFill>
                <a:effectLst>
                  <a:glow rad="127000">
                    <a:schemeClr val="bg1"/>
                  </a:glow>
                </a:effectLst>
                <a:latin typeface="Arial" charset="0"/>
                <a:ea typeface="ＭＳ Ｐゴシック" charset="0"/>
                <a:cs typeface="ＭＳ Ｐゴシック" charset="0"/>
              </a:rPr>
              <a:t>Some Scriptures do relate the Atonement particularly to the elect (e.g., John 10:15; Ephesians 5:25).</a:t>
            </a:r>
          </a:p>
        </p:txBody>
      </p:sp>
      <p:sp>
        <p:nvSpPr>
          <p:cNvPr id="6" name="Text Box 27"/>
          <p:cNvSpPr txBox="1">
            <a:spLocks noChangeArrowheads="1"/>
          </p:cNvSpPr>
          <p:nvPr/>
        </p:nvSpPr>
        <p:spPr bwMode="auto">
          <a:xfrm>
            <a:off x="8457448" y="87313"/>
            <a:ext cx="527007"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defTabSz="914400">
              <a:defRPr/>
            </a:pPr>
            <a:r>
              <a:rPr lang="en-US" altLang="zh-CN" b="1" kern="0" dirty="0">
                <a:solidFill>
                  <a:srgbClr val="FFFFFF"/>
                </a:solidFill>
                <a:latin typeface="Arial" charset="0"/>
              </a:rPr>
              <a:t>57</a:t>
            </a:r>
          </a:p>
        </p:txBody>
      </p:sp>
      <p:sp>
        <p:nvSpPr>
          <p:cNvPr id="7" name="Rectangle 2"/>
          <p:cNvSpPr txBox="1">
            <a:spLocks noChangeArrowheads="1"/>
          </p:cNvSpPr>
          <p:nvPr/>
        </p:nvSpPr>
        <p:spPr bwMode="auto">
          <a:xfrm>
            <a:off x="0" y="6199666"/>
            <a:ext cx="9143999" cy="658334"/>
          </a:xfrm>
          <a:prstGeom prst="rect">
            <a:avLst/>
          </a:prstGeom>
          <a:solidFill>
            <a:srgbClr val="FFFFFF"/>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chemeClr val="tx2"/>
                </a:solidFill>
                <a:effectLst>
                  <a:glow rad="127000">
                    <a:schemeClr val="bg1"/>
                  </a:glow>
                </a:effectLst>
                <a:latin typeface="Arial" charset="0"/>
                <a:ea typeface="ＭＳ Ｐゴシック" charset="0"/>
                <a:cs typeface="ＭＳ Ｐゴシック" charset="0"/>
              </a:rPr>
              <a:t>—Charles Ryrie, </a:t>
            </a:r>
            <a:r>
              <a:rPr lang="en-US" sz="2400" b="1" i="1" dirty="0">
                <a:solidFill>
                  <a:schemeClr val="tx2"/>
                </a:solidFill>
                <a:effectLst>
                  <a:glow rad="127000">
                    <a:schemeClr val="bg1"/>
                  </a:glow>
                </a:effectLst>
                <a:latin typeface="Arial" charset="0"/>
                <a:ea typeface="ＭＳ Ｐゴシック" charset="0"/>
                <a:cs typeface="ＭＳ Ｐゴシック" charset="0"/>
              </a:rPr>
              <a:t>Basic Theology</a:t>
            </a:r>
            <a:r>
              <a:rPr lang="en-US" sz="2400" b="1" dirty="0">
                <a:solidFill>
                  <a:schemeClr val="tx2"/>
                </a:solidFill>
                <a:effectLst>
                  <a:glow rad="127000">
                    <a:schemeClr val="bg1"/>
                  </a:glow>
                </a:effectLst>
                <a:latin typeface="Arial" charset="0"/>
                <a:ea typeface="ＭＳ Ｐゴシック" charset="0"/>
                <a:cs typeface="ＭＳ Ｐゴシック" charset="0"/>
              </a:rPr>
              <a:t>, 375—</a:t>
            </a:r>
          </a:p>
        </p:txBody>
      </p:sp>
    </p:spTree>
    <p:extLst>
      <p:ext uri="{BB962C8B-B14F-4D97-AF65-F5344CB8AC3E}">
        <p14:creationId xmlns:p14="http://schemas.microsoft.com/office/powerpoint/2010/main" val="18886212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34389"/>
            <a:ext cx="9144000" cy="608523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310512"/>
            <a:ext cx="9144000" cy="2101923"/>
          </a:xfrm>
          <a:effectLst>
            <a:outerShdw blurRad="63500" dist="35921" dir="2700000" algn="ctr" rotWithShape="0">
              <a:schemeClr val="tx2">
                <a:alpha val="74998"/>
              </a:schemeClr>
            </a:outerShdw>
          </a:effectLst>
        </p:spPr>
        <p:txBody>
          <a:bodyPr anchor="t"/>
          <a:lstStyle/>
          <a:p>
            <a:pPr>
              <a:defRPr/>
            </a:pPr>
            <a:r>
              <a:rPr lang="en-US" sz="6000" b="1" dirty="0">
                <a:effectLst>
                  <a:glow rad="127000">
                    <a:schemeClr val="tx1"/>
                  </a:glow>
                </a:effectLst>
                <a:latin typeface="Arial" charset="0"/>
                <a:ea typeface="ＭＳ Ｐゴシック" charset="0"/>
                <a:cs typeface="ＭＳ Ｐゴシック" charset="0"/>
              </a:rPr>
              <a:t>Exegetical Considerations </a:t>
            </a:r>
            <a:br>
              <a:rPr lang="en-US" sz="6000" b="1" dirty="0">
                <a:effectLst>
                  <a:glow rad="127000">
                    <a:schemeClr val="tx1"/>
                  </a:glow>
                </a:effectLst>
                <a:latin typeface="Arial" charset="0"/>
                <a:ea typeface="ＭＳ Ｐゴシック" charset="0"/>
                <a:cs typeface="ＭＳ Ｐゴシック" charset="0"/>
              </a:rPr>
            </a:br>
            <a:endParaRPr lang="en-US" sz="6000" b="1" dirty="0">
              <a:effectLst>
                <a:glow rad="127000">
                  <a:schemeClr val="tx1"/>
                </a:glow>
              </a:effectLst>
              <a:latin typeface="Arial" charset="0"/>
              <a:ea typeface="ＭＳ Ｐゴシック" charset="0"/>
              <a:cs typeface="ＭＳ Ｐゴシック" charset="0"/>
            </a:endParaRPr>
          </a:p>
        </p:txBody>
      </p:sp>
      <p:sp>
        <p:nvSpPr>
          <p:cNvPr id="4" name="Text Box 27"/>
          <p:cNvSpPr txBox="1">
            <a:spLocks noChangeArrowheads="1"/>
          </p:cNvSpPr>
          <p:nvPr/>
        </p:nvSpPr>
        <p:spPr bwMode="auto">
          <a:xfrm>
            <a:off x="8457448" y="87313"/>
            <a:ext cx="527007"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defTabSz="914400">
              <a:defRPr/>
            </a:pPr>
            <a:r>
              <a:rPr lang="en-US" altLang="zh-CN" b="1" kern="0" dirty="0">
                <a:solidFill>
                  <a:srgbClr val="FFFFFF"/>
                </a:solidFill>
                <a:latin typeface="Arial" charset="0"/>
              </a:rPr>
              <a:t>57</a:t>
            </a:r>
          </a:p>
        </p:txBody>
      </p:sp>
    </p:spTree>
    <p:extLst>
      <p:ext uri="{BB962C8B-B14F-4D97-AF65-F5344CB8AC3E}">
        <p14:creationId xmlns:p14="http://schemas.microsoft.com/office/powerpoint/2010/main" val="1767128612"/>
      </p:ext>
    </p:extLst>
  </p:cSld>
  <p:clrMapOvr>
    <a:masterClrMapping/>
  </p:clrMapOvr>
  <p:transition/>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729</TotalTime>
  <Words>906</Words>
  <Application>Microsoft Macintosh PowerPoint</Application>
  <PresentationFormat>On-screen Show (4:3)</PresentationFormat>
  <Paragraphs>127</Paragraphs>
  <Slides>29</Slides>
  <Notes>27</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29</vt:i4>
      </vt:variant>
    </vt:vector>
  </HeadingPairs>
  <TitlesOfParts>
    <vt:vector size="36" baseType="lpstr">
      <vt:lpstr>Arial</vt:lpstr>
      <vt:lpstr>Calibri</vt:lpstr>
      <vt:lpstr>Comic Sans MS</vt:lpstr>
      <vt:lpstr>Times New Roman</vt:lpstr>
      <vt:lpstr>49_Blank Presentation</vt:lpstr>
      <vt:lpstr>Office Theme</vt:lpstr>
      <vt:lpstr>1_Default Design</vt:lpstr>
      <vt:lpstr>The Extent of the Atonement</vt:lpstr>
      <vt:lpstr>The Question</vt:lpstr>
      <vt:lpstr>The Views</vt:lpstr>
      <vt:lpstr>Clothes</vt:lpstr>
      <vt:lpstr>The Acronym</vt:lpstr>
      <vt:lpstr>ARMINIANISM</vt:lpstr>
      <vt:lpstr>The Acronym</vt:lpstr>
      <vt:lpstr>Four Important Affirmations</vt:lpstr>
      <vt:lpstr>Exegetical Considerations  </vt:lpstr>
      <vt:lpstr>"But there were also false prophets in Israel, just as there will be false teachers among you. They will cleverly teach destructive heresies and even deny the Master who bought them. In this way, they will bring sudden destruction on themselves"  (2 Peter 2:1 NLT).</vt:lpstr>
      <vt:lpstr>"[Jesus] himself is the sacrifice that atones for our sins—and not only our sins but the sins of all the world"  (1 John 2:2 NLT).</vt:lpstr>
      <vt:lpstr>"[God] wants everyone to be saved and to understand the truth.  5For there is only one God and one Mediator who can reconcile God and humanity—the man Christ Jesus.  6He gave his life to purchase freedom for everyone. This is the message God gave to the world at just the right time"  (1 Timothy 2:4-6 NLT).</vt:lpstr>
      <vt:lpstr>"This is why we work hard and continue to struggle, for our hope is in the living God, who is the Savior of all people and particularly of all believers"  (1 Timothy 4:10 NLT).</vt:lpstr>
      <vt:lpstr>(Hebrews 2:9 NLT)</vt:lpstr>
      <vt:lpstr>Life or Death</vt:lpstr>
      <vt:lpstr>"God overlooked people’s ignorance about these things in earlier times, but now he commands everyone everywhere to repent of their sins and turn to him"  (Acts 17:30 NLT).</vt:lpstr>
      <vt:lpstr>The Limited Says to the Unlimited…</vt:lpstr>
      <vt:lpstr>Limited Atonement</vt:lpstr>
      <vt:lpstr>Limited Atonement</vt:lpstr>
      <vt:lpstr>CALVINISM: A TOTALLY DEPRAVED THEOLOGY</vt:lpstr>
      <vt:lpstr>Which Pill Will You Swallow?</vt:lpstr>
      <vt:lpstr>Theological Considerations </vt:lpstr>
      <vt:lpstr>a) Universal Gospel Preaching</vt:lpstr>
      <vt:lpstr>a) The Value of Christ’s Death</vt:lpstr>
      <vt:lpstr>Main Idea</vt:lpstr>
      <vt:lpstr>c) Do the Nonelect Have Their Sins Paid for Twice?</vt:lpstr>
      <vt:lpstr>If Christ truly died for all, what should we do?</vt:lpstr>
      <vt:lpstr>Black</vt:lpstr>
      <vt:lpstr>Salvation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98</cp:revision>
  <dcterms:created xsi:type="dcterms:W3CDTF">2014-08-02T06:39:19Z</dcterms:created>
  <dcterms:modified xsi:type="dcterms:W3CDTF">2023-12-08T13:21:25Z</dcterms:modified>
</cp:coreProperties>
</file>